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Source Sans Pro"/>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SourceSansPro-bold.fntdata"/><Relationship Id="rId16" Type="http://schemas.openxmlformats.org/officeDocument/2006/relationships/font" Target="fonts/SourceSansPro-regular.fntdata"/><Relationship Id="rId5" Type="http://schemas.openxmlformats.org/officeDocument/2006/relationships/notesMaster" Target="notesMasters/notesMaster1.xml"/><Relationship Id="rId19" Type="http://schemas.openxmlformats.org/officeDocument/2006/relationships/font" Target="fonts/SourceSansPro-boldItalic.fntdata"/><Relationship Id="rId6" Type="http://schemas.openxmlformats.org/officeDocument/2006/relationships/slide" Target="slides/slide1.xml"/><Relationship Id="rId18" Type="http://schemas.openxmlformats.org/officeDocument/2006/relationships/font" Target="fonts/SourceSansPro-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Storyset colour: FF9200</a:t>
            </a:r>
            <a:endParaRPr/>
          </a:p>
          <a:p>
            <a:pPr indent="0" lvl="0" marL="0" rtl="0" algn="l">
              <a:spcBef>
                <a:spcPts val="0"/>
              </a:spcBef>
              <a:spcAft>
                <a:spcPts val="0"/>
              </a:spcAft>
              <a:buNone/>
            </a:pPr>
            <a:br>
              <a:rPr lang="en"/>
            </a:br>
            <a:r>
              <a:rPr lang="en"/>
              <a:t>Serkan to start - should we introduce ourselves at the beginning</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128cd92991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128cd9299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project team should reflect the people needed to build the community and grow it in time.</a:t>
            </a:r>
            <a:endParaRPr/>
          </a:p>
          <a:p>
            <a:pPr indent="0" lvl="0" marL="0" rtl="0" algn="l">
              <a:spcBef>
                <a:spcPts val="0"/>
              </a:spcBef>
              <a:spcAft>
                <a:spcPts val="0"/>
              </a:spcAft>
              <a:buNone/>
            </a:pPr>
            <a:r>
              <a:rPr lang="en"/>
              <a:t>The community can not only provide feedback about what you designed and implemented, but also contribute to that if you give the chance. This may mean more "social" work for you, but don't forget - we have a community which is very qualified and talented. Let them support the initiative by being part of it.</a:t>
            </a:r>
            <a:endParaRPr/>
          </a:p>
          <a:p>
            <a:pPr indent="0" lvl="0" marL="0" rtl="0" algn="l">
              <a:spcBef>
                <a:spcPts val="0"/>
              </a:spcBef>
              <a:spcAft>
                <a:spcPts val="0"/>
              </a:spcAft>
              <a:buNone/>
            </a:pPr>
            <a:r>
              <a:rPr lang="en"/>
              <a:t>A self motivated volunteer community can de a lot, but still you may need resources (e.g. infrastructure, budget to organize events, etc.). Partner </a:t>
            </a:r>
            <a:r>
              <a:rPr lang="en"/>
              <a:t>institutions</a:t>
            </a:r>
            <a:r>
              <a:rPr lang="en"/>
              <a:t> can help with this. In fact they can be a part of the community - it is better if you consider them as such.</a:t>
            </a:r>
            <a:endParaRPr/>
          </a:p>
          <a:p>
            <a:pPr indent="0" lvl="0" marL="0" rtl="0" algn="l">
              <a:spcBef>
                <a:spcPts val="0"/>
              </a:spcBef>
              <a:spcAft>
                <a:spcPts val="0"/>
              </a:spcAft>
              <a:buNone/>
            </a:pPr>
            <a:r>
              <a:rPr lang="en"/>
              <a:t>Current funding schemas do not consider community activities after the end of the project. By providing a special budget, which can only be used for such purposes, they can in fact support these </a:t>
            </a:r>
            <a:r>
              <a:rPr lang="en"/>
              <a:t>activities</a:t>
            </a:r>
            <a:r>
              <a:rPr lang="en"/>
              <a:t> easily. We should lobby for it, so that the rules can be changed accordingly.</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125d9f90d5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125d9f90d5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125d9f90d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125d9f90d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125d9f90d5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125d9f90d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25d9f90d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125d9f90d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Connie </a:t>
            </a:r>
            <a:endParaRPr b="1"/>
          </a:p>
          <a:p>
            <a:pPr indent="0" lvl="0" marL="0" rtl="0" algn="l">
              <a:spcBef>
                <a:spcPts val="0"/>
              </a:spcBef>
              <a:spcAft>
                <a:spcPts val="0"/>
              </a:spcAft>
              <a:buNone/>
            </a:pPr>
            <a:br>
              <a:rPr lang="en"/>
            </a:br>
            <a:r>
              <a:rPr lang="en"/>
              <a:t>Various aspects of our </a:t>
            </a:r>
            <a:r>
              <a:rPr lang="en"/>
              <a:t>project</a:t>
            </a:r>
            <a:r>
              <a:rPr lang="en"/>
              <a:t> are centered around collaboration and team </a:t>
            </a:r>
            <a:r>
              <a:rPr lang="en"/>
              <a:t>science</a:t>
            </a:r>
            <a:r>
              <a:rPr lang="en"/>
              <a:t>. We realise that we are developing a technical integration between JupyterLab and 4TU.ResearchData which will lower the barriers and the labour intensive manual steps to make their research data FAIR.. BUT, we must also appreciate that </a:t>
            </a:r>
            <a:r>
              <a:rPr lang="en"/>
              <a:t>having</a:t>
            </a:r>
            <a:r>
              <a:rPr lang="en"/>
              <a:t> this good technical infrastructure alone is not enough to make </a:t>
            </a:r>
            <a:r>
              <a:rPr lang="en"/>
              <a:t>research</a:t>
            </a:r>
            <a:r>
              <a:rPr lang="en"/>
              <a:t> data FAIR - we need to work with people… we need to work with different data supporters and researchers to make this </a:t>
            </a:r>
            <a:r>
              <a:rPr lang="en"/>
              <a:t>integration a success</a:t>
            </a: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125d9f90d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125d9f90d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Connie </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a:solidFill>
                  <a:schemeClr val="dk1"/>
                </a:solidFill>
              </a:rPr>
              <a:t>And when it comes to people, a good place to start is by introducing our cross-institutional and multidisciplinary team who are collaborating as part of this project. </a:t>
            </a:r>
            <a:endParaRPr>
              <a:solidFill>
                <a:schemeClr val="dk1"/>
              </a:solidFill>
            </a:endParaRPr>
          </a:p>
          <a:p>
            <a:pPr indent="0" lvl="0" marL="0" rtl="0" algn="l">
              <a:spcBef>
                <a:spcPts val="0"/>
              </a:spcBef>
              <a:spcAft>
                <a:spcPts val="0"/>
              </a:spcAft>
              <a:buNone/>
            </a:pPr>
            <a:r>
              <a:rPr lang="en">
                <a:solidFill>
                  <a:schemeClr val="dk1"/>
                </a:solidFill>
              </a:rPr>
              <a:t>One of the reasons we believe our project was successful in receiving an NWO Open Science Fund is because we are four members who each contribute diverse and valuable skills and expertise to solve a scientific challenge. We have myself and Serkan here today, but we also work with Jose and Manuel who are research software engineers working at TU Delft’s Digital Competence Centre. And our collaboration moves broader as this teams since it aims to involve the research community; who are users of Jupyter Lab and interested in making their data FAIR, and also data stewards from the 4TU.ResearchData community who can help us with various testing and engaging the researchers, too. So this really will be a significant community effort.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125d9f90d5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125d9f90d5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Connie </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So, why is community so important for this project? </a:t>
            </a:r>
            <a:endParaRPr/>
          </a:p>
          <a:p>
            <a:pPr indent="0" lvl="0" marL="0" rtl="0" algn="l">
              <a:spcBef>
                <a:spcPts val="0"/>
              </a:spcBef>
              <a:spcAft>
                <a:spcPts val="0"/>
              </a:spcAft>
              <a:buNone/>
            </a:pPr>
            <a:r>
              <a:rPr lang="en"/>
              <a:t>You can see that community building is critical for various stages of our project. During the system design and analysis phase, we will create a generic open-source methodology of the integration so that various communities can reuse and reproduce our work. This will require a collaboration between software developers within our team with inputs from the 4TU.ResearchData technical team since we will need to access the API and create an interoperable integration that is modular and extendable across various platforms. </a:t>
            </a:r>
            <a:br>
              <a:rPr lang="en"/>
            </a:br>
            <a:r>
              <a:rPr lang="en"/>
              <a:t>The system will then be deployed within the geospatial computing platform within the Geoinformation science and earth observation faculty at the university of twente where there are already more than 700 users; we will also invite researchers and data support staff within the 4TU.ResearchData community to participate in the test-driven development whereby they test the integration during various phases to provide direct user feedback and help to correct problems and improve features.</a:t>
            </a:r>
            <a:endParaRPr/>
          </a:p>
          <a:p>
            <a:pPr indent="0" lvl="0" marL="0" rtl="0" algn="l">
              <a:spcBef>
                <a:spcPts val="0"/>
              </a:spcBef>
              <a:spcAft>
                <a:spcPts val="0"/>
              </a:spcAft>
              <a:buNone/>
            </a:pPr>
            <a:r>
              <a:rPr lang="en"/>
              <a:t>During the dissemination phase it will be important that we engage with the community by providing user documentation, tutorials, training workshops, conferences and blogs to educate users, encourage widespread use and promote long-term sustainability. The community will continue the project after the funding ends… </a:t>
            </a:r>
            <a:br>
              <a:rPr lang="en"/>
            </a:b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126d00573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1126d0057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Connie </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a:t>As a final slide to share my own personal perspective is that community building, multidisciplinary collaboration and team science is a challenge.. But, its the way forward for OS!</a:t>
            </a:r>
            <a:endParaRPr/>
          </a:p>
          <a:p>
            <a:pPr indent="0" lvl="0" marL="0" rtl="0" algn="l">
              <a:spcBef>
                <a:spcPts val="0"/>
              </a:spcBef>
              <a:spcAft>
                <a:spcPts val="0"/>
              </a:spcAft>
              <a:buNone/>
            </a:pPr>
            <a:r>
              <a:t/>
            </a:r>
            <a:endParaRPr/>
          </a:p>
          <a:p>
            <a:pPr indent="0" lvl="0" marL="0" rtl="0" algn="l">
              <a:spcBef>
                <a:spcPts val="0"/>
              </a:spcBef>
              <a:spcAft>
                <a:spcPts val="0"/>
              </a:spcAft>
              <a:buNone/>
            </a:pPr>
            <a:br>
              <a:rPr lang="en"/>
            </a:b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1125d9f90d5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1125d9f90d5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(4 mins)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jpg"/><Relationship Id="rId4" Type="http://schemas.openxmlformats.org/officeDocument/2006/relationships/image" Target="../media/image2.png"/><Relationship Id="rId5" Type="http://schemas.openxmlformats.org/officeDocument/2006/relationships/image" Target="../media/image14.png"/><Relationship Id="rId6" Type="http://schemas.openxmlformats.org/officeDocument/2006/relationships/hyperlink" Target="mailto:s.girgin@utwente.nl" TargetMode="External"/><Relationship Id="rId7" Type="http://schemas.openxmlformats.org/officeDocument/2006/relationships/hyperlink" Target="mailto:c.e.clare@tudelft.n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crib.utwente.nl" TargetMode="External"/><Relationship Id="rId5" Type="http://schemas.openxmlformats.org/officeDocument/2006/relationships/image" Target="../media/image10.png"/><Relationship Id="rId6"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4.png"/><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062775" y="451300"/>
            <a:ext cx="2041525" cy="2041525"/>
          </a:xfrm>
          <a:prstGeom prst="rect">
            <a:avLst/>
          </a:prstGeom>
          <a:noFill/>
          <a:ln>
            <a:noFill/>
          </a:ln>
        </p:spPr>
      </p:pic>
      <p:sp>
        <p:nvSpPr>
          <p:cNvPr id="55" name="Google Shape;55;p13"/>
          <p:cNvSpPr txBox="1"/>
          <p:nvPr>
            <p:ph type="ctrTitle"/>
          </p:nvPr>
        </p:nvSpPr>
        <p:spPr>
          <a:xfrm>
            <a:off x="2423600" y="1029850"/>
            <a:ext cx="4500600" cy="8844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solidFill>
                  <a:srgbClr val="434343"/>
                </a:solidFill>
                <a:latin typeface="Source Sans Pro"/>
                <a:ea typeface="Source Sans Pro"/>
                <a:cs typeface="Source Sans Pro"/>
                <a:sym typeface="Source Sans Pro"/>
              </a:rPr>
              <a:t>JupyterFAIR</a:t>
            </a:r>
            <a:endParaRPr b="1" i="1">
              <a:solidFill>
                <a:srgbClr val="434343"/>
              </a:solidFill>
              <a:latin typeface="Source Sans Pro"/>
              <a:ea typeface="Source Sans Pro"/>
              <a:cs typeface="Source Sans Pro"/>
              <a:sym typeface="Source Sans Pro"/>
            </a:endParaRPr>
          </a:p>
        </p:txBody>
      </p:sp>
      <p:pic>
        <p:nvPicPr>
          <p:cNvPr id="56" name="Google Shape;56;p13"/>
          <p:cNvPicPr preferRelativeResize="0"/>
          <p:nvPr/>
        </p:nvPicPr>
        <p:blipFill>
          <a:blip r:embed="rId4">
            <a:alphaModFix/>
          </a:blip>
          <a:stretch>
            <a:fillRect/>
          </a:stretch>
        </p:blipFill>
        <p:spPr>
          <a:xfrm>
            <a:off x="5028125" y="2877750"/>
            <a:ext cx="1371600" cy="1371600"/>
          </a:xfrm>
          <a:prstGeom prst="rect">
            <a:avLst/>
          </a:prstGeom>
          <a:noFill/>
          <a:ln>
            <a:noFill/>
          </a:ln>
        </p:spPr>
      </p:pic>
      <p:sp>
        <p:nvSpPr>
          <p:cNvPr id="57" name="Google Shape;57;p13"/>
          <p:cNvSpPr txBox="1"/>
          <p:nvPr/>
        </p:nvSpPr>
        <p:spPr>
          <a:xfrm>
            <a:off x="946650" y="2315600"/>
            <a:ext cx="7250700" cy="477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800"/>
              </a:spcBef>
              <a:spcAft>
                <a:spcPts val="400"/>
              </a:spcAft>
              <a:buNone/>
            </a:pPr>
            <a:r>
              <a:rPr i="1" lang="en" sz="1900">
                <a:solidFill>
                  <a:srgbClr val="434343"/>
                </a:solidFill>
                <a:latin typeface="Source Sans Pro"/>
                <a:ea typeface="Source Sans Pro"/>
                <a:cs typeface="Source Sans Pro"/>
                <a:sym typeface="Source Sans Pro"/>
              </a:rPr>
              <a:t>Rewarding Open Science, Team Science and Collaborative Approaches</a:t>
            </a:r>
            <a:endParaRPr sz="1600"/>
          </a:p>
        </p:txBody>
      </p:sp>
      <p:pic>
        <p:nvPicPr>
          <p:cNvPr id="58" name="Google Shape;58;p13"/>
          <p:cNvPicPr preferRelativeResize="0"/>
          <p:nvPr/>
        </p:nvPicPr>
        <p:blipFill>
          <a:blip r:embed="rId5">
            <a:alphaModFix/>
          </a:blip>
          <a:stretch>
            <a:fillRect/>
          </a:stretch>
        </p:blipFill>
        <p:spPr>
          <a:xfrm>
            <a:off x="378925" y="2877750"/>
            <a:ext cx="1371600" cy="1371600"/>
          </a:xfrm>
          <a:prstGeom prst="rect">
            <a:avLst/>
          </a:prstGeom>
          <a:noFill/>
          <a:ln>
            <a:noFill/>
          </a:ln>
        </p:spPr>
      </p:pic>
      <p:sp>
        <p:nvSpPr>
          <p:cNvPr id="59" name="Google Shape;59;p13"/>
          <p:cNvSpPr txBox="1"/>
          <p:nvPr/>
        </p:nvSpPr>
        <p:spPr>
          <a:xfrm>
            <a:off x="1895625" y="3040200"/>
            <a:ext cx="29370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Serkan Girgin</a:t>
            </a:r>
            <a:br>
              <a:rPr lang="en">
                <a:solidFill>
                  <a:srgbClr val="434343"/>
                </a:solidFill>
                <a:latin typeface="Source Sans Pro"/>
                <a:ea typeface="Source Sans Pro"/>
                <a:cs typeface="Source Sans Pro"/>
                <a:sym typeface="Source Sans Pro"/>
              </a:rPr>
            </a:br>
            <a:r>
              <a:rPr lang="en">
                <a:solidFill>
                  <a:srgbClr val="434343"/>
                </a:solidFill>
                <a:latin typeface="Source Sans Pro"/>
                <a:ea typeface="Source Sans Pro"/>
                <a:cs typeface="Source Sans Pro"/>
                <a:sym typeface="Source Sans Pro"/>
              </a:rPr>
              <a:t>Head of the Center of Expertise in Big Geodata Science, ITC</a:t>
            </a:r>
            <a:br>
              <a:rPr lang="en">
                <a:solidFill>
                  <a:srgbClr val="434343"/>
                </a:solidFill>
                <a:latin typeface="Source Sans Pro"/>
                <a:ea typeface="Source Sans Pro"/>
                <a:cs typeface="Source Sans Pro"/>
                <a:sym typeface="Source Sans Pro"/>
              </a:rPr>
            </a:br>
            <a:r>
              <a:rPr lang="en">
                <a:solidFill>
                  <a:srgbClr val="434343"/>
                </a:solidFill>
                <a:latin typeface="Source Sans Pro"/>
                <a:ea typeface="Source Sans Pro"/>
                <a:cs typeface="Source Sans Pro"/>
                <a:sym typeface="Source Sans Pro"/>
              </a:rPr>
              <a:t>University of Twent</a:t>
            </a:r>
            <a:r>
              <a:rPr lang="en">
                <a:latin typeface="Source Sans Pro"/>
                <a:ea typeface="Source Sans Pro"/>
                <a:cs typeface="Source Sans Pro"/>
                <a:sym typeface="Source Sans Pro"/>
              </a:rPr>
              <a:t>e</a:t>
            </a:r>
            <a:br>
              <a:rPr lang="en">
                <a:latin typeface="Source Sans Pro"/>
                <a:ea typeface="Source Sans Pro"/>
                <a:cs typeface="Source Sans Pro"/>
                <a:sym typeface="Source Sans Pro"/>
              </a:rPr>
            </a:br>
            <a:r>
              <a:rPr lang="en" u="sng">
                <a:solidFill>
                  <a:srgbClr val="FF9900"/>
                </a:solidFill>
                <a:latin typeface="Source Sans Pro"/>
                <a:ea typeface="Source Sans Pro"/>
                <a:cs typeface="Source Sans Pro"/>
                <a:sym typeface="Source Sans Pro"/>
                <a:hlinkClick r:id="rId6">
                  <a:extLst>
                    <a:ext uri="{A12FA001-AC4F-418D-AE19-62706E023703}">
                      <ahyp:hlinkClr val="tx"/>
                    </a:ext>
                  </a:extLst>
                </a:hlinkClick>
              </a:rPr>
              <a:t>s.girgin@utwente.nl</a:t>
            </a:r>
            <a:r>
              <a:rPr lang="en">
                <a:solidFill>
                  <a:srgbClr val="FF9900"/>
                </a:solidFill>
                <a:latin typeface="Source Sans Pro"/>
                <a:ea typeface="Source Sans Pro"/>
                <a:cs typeface="Source Sans Pro"/>
                <a:sym typeface="Source Sans Pro"/>
              </a:rPr>
              <a:t> </a:t>
            </a:r>
            <a:endParaRPr>
              <a:solidFill>
                <a:srgbClr val="FF9900"/>
              </a:solidFill>
              <a:latin typeface="Source Sans Pro"/>
              <a:ea typeface="Source Sans Pro"/>
              <a:cs typeface="Source Sans Pro"/>
              <a:sym typeface="Source Sans Pro"/>
            </a:endParaRPr>
          </a:p>
          <a:p>
            <a:pPr indent="0" lvl="0" marL="0" rtl="0" algn="l">
              <a:spcBef>
                <a:spcPts val="0"/>
              </a:spcBef>
              <a:spcAft>
                <a:spcPts val="0"/>
              </a:spcAft>
              <a:buNone/>
            </a:pPr>
            <a:r>
              <a:t/>
            </a:r>
            <a:endParaRPr>
              <a:latin typeface="Source Sans Pro"/>
              <a:ea typeface="Source Sans Pro"/>
              <a:cs typeface="Source Sans Pro"/>
              <a:sym typeface="Source Sans Pro"/>
            </a:endParaRPr>
          </a:p>
        </p:txBody>
      </p:sp>
      <p:sp>
        <p:nvSpPr>
          <p:cNvPr id="60" name="Google Shape;60;p13"/>
          <p:cNvSpPr txBox="1"/>
          <p:nvPr/>
        </p:nvSpPr>
        <p:spPr>
          <a:xfrm>
            <a:off x="6519175" y="3040200"/>
            <a:ext cx="21711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Connie Clare</a:t>
            </a:r>
            <a:r>
              <a:rPr lang="en">
                <a:solidFill>
                  <a:srgbClr val="434343"/>
                </a:solidFill>
                <a:latin typeface="Source Sans Pro"/>
                <a:ea typeface="Source Sans Pro"/>
                <a:cs typeface="Source Sans Pro"/>
                <a:sym typeface="Source Sans Pro"/>
              </a:rPr>
              <a:t> </a:t>
            </a:r>
            <a:endParaRPr>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Community Manager </a:t>
            </a:r>
            <a:endParaRPr>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4TU.ResearchData</a:t>
            </a:r>
            <a:endParaRPr>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lang="en" u="sng">
                <a:solidFill>
                  <a:srgbClr val="FF9900"/>
                </a:solidFill>
                <a:latin typeface="Source Sans Pro"/>
                <a:ea typeface="Source Sans Pro"/>
                <a:cs typeface="Source Sans Pro"/>
                <a:sym typeface="Source Sans Pro"/>
                <a:hlinkClick r:id="rId7">
                  <a:extLst>
                    <a:ext uri="{A12FA001-AC4F-418D-AE19-62706E023703}">
                      <ahyp:hlinkClr val="tx"/>
                    </a:ext>
                  </a:extLst>
                </a:hlinkClick>
              </a:rPr>
              <a:t>c.e.clare@tudelft.nl</a:t>
            </a:r>
            <a:r>
              <a:rPr lang="en">
                <a:latin typeface="Source Sans Pro"/>
                <a:ea typeface="Source Sans Pro"/>
                <a:cs typeface="Source Sans Pro"/>
                <a:sym typeface="Source Sans Pro"/>
              </a:rPr>
              <a:t> </a:t>
            </a:r>
            <a:endParaRPr>
              <a:latin typeface="Source Sans Pro"/>
              <a:ea typeface="Source Sans Pro"/>
              <a:cs typeface="Source Sans Pro"/>
              <a:sym typeface="Source Sans Pro"/>
            </a:endParaRPr>
          </a:p>
        </p:txBody>
      </p:sp>
      <p:sp>
        <p:nvSpPr>
          <p:cNvPr id="61" name="Google Shape;61;p13"/>
          <p:cNvSpPr txBox="1"/>
          <p:nvPr/>
        </p:nvSpPr>
        <p:spPr>
          <a:xfrm>
            <a:off x="160475" y="4517700"/>
            <a:ext cx="30570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400"/>
              </a:spcAft>
              <a:buNone/>
            </a:pPr>
            <a:r>
              <a:rPr i="1" lang="en" sz="1200">
                <a:solidFill>
                  <a:srgbClr val="434343"/>
                </a:solidFill>
                <a:latin typeface="Source Sans Pro"/>
                <a:ea typeface="Source Sans Pro"/>
                <a:cs typeface="Source Sans Pro"/>
                <a:sym typeface="Source Sans Pro"/>
              </a:rPr>
              <a:t>4th </a:t>
            </a:r>
            <a:r>
              <a:rPr i="1" lang="en" sz="1200">
                <a:solidFill>
                  <a:srgbClr val="434343"/>
                </a:solidFill>
                <a:latin typeface="Source Sans Pro"/>
                <a:ea typeface="Source Sans Pro"/>
                <a:cs typeface="Source Sans Pro"/>
                <a:sym typeface="Source Sans Pro"/>
              </a:rPr>
              <a:t>February</a:t>
            </a:r>
            <a:r>
              <a:rPr i="1" lang="en" sz="1200">
                <a:solidFill>
                  <a:srgbClr val="434343"/>
                </a:solidFill>
                <a:latin typeface="Source Sans Pro"/>
                <a:ea typeface="Source Sans Pro"/>
                <a:cs typeface="Source Sans Pro"/>
                <a:sym typeface="Source Sans Pro"/>
              </a:rPr>
              <a:t> 2022</a:t>
            </a:r>
            <a:br>
              <a:rPr i="1" lang="en" sz="1200">
                <a:solidFill>
                  <a:srgbClr val="434343"/>
                </a:solidFill>
                <a:latin typeface="Source Sans Pro"/>
                <a:ea typeface="Source Sans Pro"/>
                <a:cs typeface="Source Sans Pro"/>
                <a:sym typeface="Source Sans Pro"/>
              </a:rPr>
            </a:br>
            <a:r>
              <a:rPr i="1" lang="en" sz="1200">
                <a:solidFill>
                  <a:srgbClr val="434343"/>
                </a:solidFill>
                <a:latin typeface="Source Sans Pro"/>
                <a:ea typeface="Source Sans Pro"/>
                <a:cs typeface="Source Sans Pro"/>
                <a:sym typeface="Source Sans Pro"/>
              </a:rPr>
              <a:t>Rewards and </a:t>
            </a:r>
            <a:r>
              <a:rPr i="1" lang="en" sz="1200">
                <a:solidFill>
                  <a:srgbClr val="434343"/>
                </a:solidFill>
                <a:latin typeface="Source Sans Pro"/>
                <a:ea typeface="Source Sans Pro"/>
                <a:cs typeface="Source Sans Pro"/>
                <a:sym typeface="Source Sans Pro"/>
              </a:rPr>
              <a:t>Recognition</a:t>
            </a:r>
            <a:r>
              <a:rPr i="1" lang="en" sz="1200">
                <a:solidFill>
                  <a:srgbClr val="434343"/>
                </a:solidFill>
                <a:latin typeface="Source Sans Pro"/>
                <a:ea typeface="Source Sans Pro"/>
                <a:cs typeface="Source Sans Pro"/>
                <a:sym typeface="Source Sans Pro"/>
              </a:rPr>
              <a:t> Festival </a:t>
            </a:r>
            <a:endParaRPr i="1" sz="1200">
              <a:solidFill>
                <a:srgbClr val="434343"/>
              </a:solidFill>
              <a:latin typeface="Source Sans Pro"/>
              <a:ea typeface="Source Sans Pro"/>
              <a:cs typeface="Source Sans Pro"/>
              <a:sym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pic>
        <p:nvPicPr>
          <p:cNvPr id="143" name="Google Shape;143;p22"/>
          <p:cNvPicPr preferRelativeResize="0"/>
          <p:nvPr/>
        </p:nvPicPr>
        <p:blipFill rotWithShape="1">
          <a:blip r:embed="rId3">
            <a:alphaModFix/>
          </a:blip>
          <a:srcRect b="11051" l="7164" r="5575" t="12624"/>
          <a:stretch/>
        </p:blipFill>
        <p:spPr>
          <a:xfrm>
            <a:off x="4805600" y="575350"/>
            <a:ext cx="4267500" cy="3732300"/>
          </a:xfrm>
          <a:prstGeom prst="rect">
            <a:avLst/>
          </a:prstGeom>
          <a:noFill/>
          <a:ln>
            <a:noFill/>
          </a:ln>
        </p:spPr>
      </p:pic>
      <p:sp>
        <p:nvSpPr>
          <p:cNvPr id="144" name="Google Shape;144;p22"/>
          <p:cNvSpPr txBox="1"/>
          <p:nvPr/>
        </p:nvSpPr>
        <p:spPr>
          <a:xfrm>
            <a:off x="494600" y="1036750"/>
            <a:ext cx="4077300" cy="30324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Do not underestimate community building  activities in your proposals!</a:t>
            </a:r>
            <a:endParaRPr sz="1600">
              <a:latin typeface="Source Sans Pro"/>
              <a:ea typeface="Source Sans Pro"/>
              <a:cs typeface="Source Sans Pro"/>
              <a:sym typeface="Source Sans Pro"/>
            </a:endParaRPr>
          </a:p>
          <a:p>
            <a:pPr indent="-330200" lvl="0" marL="457200" rtl="0" algn="l">
              <a:spcBef>
                <a:spcPts val="1000"/>
              </a:spcBef>
              <a:spcAft>
                <a:spcPts val="0"/>
              </a:spcAft>
              <a:buSzPts val="1600"/>
              <a:buFont typeface="Source Sans Pro"/>
              <a:buChar char="●"/>
            </a:pPr>
            <a:r>
              <a:rPr lang="en" sz="1600">
                <a:latin typeface="Source Sans Pro"/>
                <a:ea typeface="Source Sans Pro"/>
                <a:cs typeface="Source Sans Pro"/>
                <a:sym typeface="Source Sans Pro"/>
              </a:rPr>
              <a:t>Involve the community as early as possible!</a:t>
            </a:r>
            <a:endParaRPr sz="1600">
              <a:latin typeface="Source Sans Pro"/>
              <a:ea typeface="Source Sans Pro"/>
              <a:cs typeface="Source Sans Pro"/>
              <a:sym typeface="Source Sans Pro"/>
            </a:endParaRPr>
          </a:p>
          <a:p>
            <a:pPr indent="-330200" lvl="0" marL="457200" rtl="0" algn="l">
              <a:spcBef>
                <a:spcPts val="1000"/>
              </a:spcBef>
              <a:spcAft>
                <a:spcPts val="0"/>
              </a:spcAft>
              <a:buSzPts val="1600"/>
              <a:buFont typeface="Source Sans Pro"/>
              <a:buChar char="●"/>
            </a:pPr>
            <a:r>
              <a:rPr lang="en" sz="1600">
                <a:latin typeface="Source Sans Pro"/>
                <a:ea typeface="Source Sans Pro"/>
                <a:cs typeface="Source Sans Pro"/>
                <a:sym typeface="Source Sans Pro"/>
              </a:rPr>
              <a:t>Partner with institutions which can support the initiative once the </a:t>
            </a:r>
            <a:r>
              <a:rPr lang="en" sz="1600">
                <a:latin typeface="Source Sans Pro"/>
                <a:ea typeface="Source Sans Pro"/>
                <a:cs typeface="Source Sans Pro"/>
                <a:sym typeface="Source Sans Pro"/>
              </a:rPr>
              <a:t>project ends!</a:t>
            </a:r>
            <a:endParaRPr sz="1600">
              <a:latin typeface="Source Sans Pro"/>
              <a:ea typeface="Source Sans Pro"/>
              <a:cs typeface="Source Sans Pro"/>
              <a:sym typeface="Source Sans Pro"/>
            </a:endParaRPr>
          </a:p>
          <a:p>
            <a:pPr indent="-330200" lvl="0" marL="457200" rtl="0" algn="l">
              <a:spcBef>
                <a:spcPts val="1000"/>
              </a:spcBef>
              <a:spcAft>
                <a:spcPts val="0"/>
              </a:spcAft>
              <a:buSzPts val="1600"/>
              <a:buFont typeface="Source Sans Pro"/>
              <a:buChar char="●"/>
            </a:pPr>
            <a:r>
              <a:rPr lang="en" sz="1600">
                <a:latin typeface="Source Sans Pro"/>
                <a:ea typeface="Source Sans Pro"/>
                <a:cs typeface="Source Sans Pro"/>
                <a:sym typeface="Source Sans Pro"/>
              </a:rPr>
              <a:t>Lobby for funding after the end of the project to support the community activities!</a:t>
            </a:r>
            <a:endParaRPr sz="1600">
              <a:latin typeface="Source Sans Pro"/>
              <a:ea typeface="Source Sans Pro"/>
              <a:cs typeface="Source Sans Pro"/>
              <a:sym typeface="Source Sans Pro"/>
            </a:endParaRPr>
          </a:p>
        </p:txBody>
      </p:sp>
      <p:sp>
        <p:nvSpPr>
          <p:cNvPr id="145" name="Google Shape;145;p22"/>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sp>
        <p:nvSpPr>
          <p:cNvPr id="146" name="Google Shape;146;p22"/>
          <p:cNvSpPr txBox="1"/>
          <p:nvPr>
            <p:ph type="title"/>
          </p:nvPr>
        </p:nvSpPr>
        <p:spPr>
          <a:xfrm>
            <a:off x="311700" y="2679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Suggestions for Research Proposals</a:t>
            </a:r>
            <a:endParaRPr b="1">
              <a:solidFill>
                <a:srgbClr val="434343"/>
              </a:solidFill>
              <a:latin typeface="Source Sans Pro"/>
              <a:ea typeface="Source Sans Pro"/>
              <a:cs typeface="Source Sans Pro"/>
              <a:sym typeface="Source Sans Pr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4"/>
          <p:cNvSpPr txBox="1"/>
          <p:nvPr>
            <p:ph type="title"/>
          </p:nvPr>
        </p:nvSpPr>
        <p:spPr>
          <a:xfrm>
            <a:off x="311700" y="1844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The problems</a:t>
            </a:r>
            <a:endParaRPr>
              <a:solidFill>
                <a:srgbClr val="434343"/>
              </a:solidFill>
              <a:latin typeface="Source Sans Pro"/>
              <a:ea typeface="Source Sans Pro"/>
              <a:cs typeface="Source Sans Pro"/>
              <a:sym typeface="Source Sans Pro"/>
            </a:endParaRPr>
          </a:p>
        </p:txBody>
      </p:sp>
      <p:sp>
        <p:nvSpPr>
          <p:cNvPr id="67" name="Google Shape;67;p14"/>
          <p:cNvSpPr txBox="1"/>
          <p:nvPr/>
        </p:nvSpPr>
        <p:spPr>
          <a:xfrm>
            <a:off x="517300" y="896025"/>
            <a:ext cx="3931200" cy="35145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Research data are produced during the whole research lifecycle </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Data </a:t>
            </a:r>
            <a:r>
              <a:rPr lang="en" sz="1600">
                <a:latin typeface="Source Sans Pro"/>
                <a:ea typeface="Source Sans Pro"/>
                <a:cs typeface="Source Sans Pro"/>
                <a:sym typeface="Source Sans Pro"/>
              </a:rPr>
              <a:t>publication </a:t>
            </a:r>
            <a:r>
              <a:rPr lang="en" sz="1600">
                <a:latin typeface="Source Sans Pro"/>
                <a:ea typeface="Source Sans Pro"/>
                <a:cs typeface="Source Sans Pro"/>
                <a:sym typeface="Source Sans Pro"/>
              </a:rPr>
              <a:t>and sharing happens mostly at the end</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solidFill>
                  <a:schemeClr val="dk1"/>
                </a:solidFill>
                <a:latin typeface="Source Sans Pro"/>
                <a:ea typeface="Source Sans Pro"/>
                <a:cs typeface="Source Sans Pro"/>
                <a:sym typeface="Source Sans Pro"/>
              </a:rPr>
              <a:t>Lacks important metadata</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b="1" lang="en" sz="1600">
                <a:latin typeface="Source Sans Pro"/>
                <a:ea typeface="Source Sans Pro"/>
                <a:cs typeface="Source Sans Pro"/>
                <a:sym typeface="Source Sans Pro"/>
              </a:rPr>
              <a:t>Manual data publication takes time and effort!</a:t>
            </a:r>
            <a:endParaRPr b="1" sz="1600">
              <a:latin typeface="Source Sans Pro"/>
              <a:ea typeface="Source Sans Pro"/>
              <a:cs typeface="Source Sans Pro"/>
              <a:sym typeface="Source Sans Pro"/>
            </a:endParaRPr>
          </a:p>
          <a:p>
            <a:pPr indent="-330200" lvl="0" marL="457200" rtl="0" algn="l">
              <a:spcBef>
                <a:spcPts val="1000"/>
              </a:spcBef>
              <a:spcAft>
                <a:spcPts val="0"/>
              </a:spcAft>
              <a:buSzPts val="1600"/>
              <a:buFont typeface="Source Sans Pro"/>
              <a:buChar char="●"/>
            </a:pPr>
            <a:r>
              <a:rPr lang="en" sz="1600">
                <a:solidFill>
                  <a:schemeClr val="dk1"/>
                </a:solidFill>
                <a:latin typeface="Source Sans Pro"/>
                <a:ea typeface="Source Sans Pro"/>
                <a:cs typeface="Source Sans Pro"/>
                <a:sym typeface="Source Sans Pro"/>
              </a:rPr>
              <a:t>VREs facilitate research and research data production</a:t>
            </a:r>
            <a:endParaRPr sz="1600">
              <a:solidFill>
                <a:schemeClr val="dk1"/>
              </a:solidFill>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solidFill>
                  <a:schemeClr val="dk1"/>
                </a:solidFill>
                <a:latin typeface="Source Sans Pro"/>
                <a:ea typeface="Source Sans Pro"/>
                <a:cs typeface="Source Sans Pro"/>
                <a:sym typeface="Source Sans Pro"/>
              </a:rPr>
              <a:t>They are well connected to some infrastructure, e.g. code repositories</a:t>
            </a:r>
            <a:endParaRPr sz="1600">
              <a:solidFill>
                <a:schemeClr val="dk1"/>
              </a:solidFill>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b="1" lang="en" sz="1600">
                <a:solidFill>
                  <a:schemeClr val="dk1"/>
                </a:solidFill>
                <a:latin typeface="Source Sans Pro"/>
                <a:ea typeface="Source Sans Pro"/>
                <a:cs typeface="Source Sans Pro"/>
                <a:sym typeface="Source Sans Pro"/>
              </a:rPr>
              <a:t>VREs are not connected to data repositories</a:t>
            </a:r>
            <a:endParaRPr b="1" sz="1600">
              <a:latin typeface="Source Sans Pro"/>
              <a:ea typeface="Source Sans Pro"/>
              <a:cs typeface="Source Sans Pro"/>
              <a:sym typeface="Source Sans Pro"/>
            </a:endParaRPr>
          </a:p>
        </p:txBody>
      </p:sp>
      <p:sp>
        <p:nvSpPr>
          <p:cNvPr id="68" name="Google Shape;68;p14"/>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pic>
        <p:nvPicPr>
          <p:cNvPr id="69" name="Google Shape;69;p14"/>
          <p:cNvPicPr preferRelativeResize="0"/>
          <p:nvPr/>
        </p:nvPicPr>
        <p:blipFill>
          <a:blip r:embed="rId3">
            <a:alphaModFix/>
          </a:blip>
          <a:stretch>
            <a:fillRect/>
          </a:stretch>
        </p:blipFill>
        <p:spPr>
          <a:xfrm>
            <a:off x="4529200" y="398600"/>
            <a:ext cx="4130125" cy="4130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2349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The</a:t>
            </a:r>
            <a:r>
              <a:rPr lang="en">
                <a:solidFill>
                  <a:srgbClr val="434343"/>
                </a:solidFill>
                <a:latin typeface="Source Sans Pro"/>
                <a:ea typeface="Source Sans Pro"/>
                <a:cs typeface="Source Sans Pro"/>
                <a:sym typeface="Source Sans Pro"/>
              </a:rPr>
              <a:t> solution</a:t>
            </a:r>
            <a:endParaRPr>
              <a:solidFill>
                <a:srgbClr val="434343"/>
              </a:solidFill>
              <a:latin typeface="Source Sans Pro"/>
              <a:ea typeface="Source Sans Pro"/>
              <a:cs typeface="Source Sans Pro"/>
              <a:sym typeface="Source Sans Pro"/>
            </a:endParaRPr>
          </a:p>
        </p:txBody>
      </p:sp>
      <p:pic>
        <p:nvPicPr>
          <p:cNvPr id="75" name="Google Shape;75;p15"/>
          <p:cNvPicPr preferRelativeResize="0"/>
          <p:nvPr/>
        </p:nvPicPr>
        <p:blipFill>
          <a:blip r:embed="rId3">
            <a:alphaModFix/>
          </a:blip>
          <a:stretch>
            <a:fillRect/>
          </a:stretch>
        </p:blipFill>
        <p:spPr>
          <a:xfrm>
            <a:off x="4102000" y="170150"/>
            <a:ext cx="4890225" cy="4890225"/>
          </a:xfrm>
          <a:prstGeom prst="rect">
            <a:avLst/>
          </a:prstGeom>
          <a:noFill/>
          <a:ln>
            <a:noFill/>
          </a:ln>
        </p:spPr>
      </p:pic>
      <p:sp>
        <p:nvSpPr>
          <p:cNvPr id="76" name="Google Shape;76;p15"/>
          <p:cNvSpPr txBox="1"/>
          <p:nvPr/>
        </p:nvSpPr>
        <p:spPr>
          <a:xfrm>
            <a:off x="502650" y="1646225"/>
            <a:ext cx="3740100" cy="22833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Direct data transfer from VRE</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Less data input through forms</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Automatic m</a:t>
            </a:r>
            <a:r>
              <a:rPr lang="en" sz="1600">
                <a:latin typeface="Source Sans Pro"/>
                <a:ea typeface="Source Sans Pro"/>
                <a:cs typeface="Source Sans Pro"/>
                <a:sym typeface="Source Sans Pro"/>
              </a:rPr>
              <a:t>etadata generation</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Onsite data quality checks</a:t>
            </a:r>
            <a:endParaRPr sz="1600">
              <a:latin typeface="Source Sans Pro"/>
              <a:ea typeface="Source Sans Pro"/>
              <a:cs typeface="Source Sans Pro"/>
              <a:sym typeface="Source Sans Pro"/>
            </a:endParaRPr>
          </a:p>
          <a:p>
            <a:pPr indent="-330200" lvl="0" marL="457200" rtl="0" algn="l">
              <a:spcBef>
                <a:spcPts val="1000"/>
              </a:spcBef>
              <a:spcAft>
                <a:spcPts val="0"/>
              </a:spcAft>
              <a:buSzPts val="1600"/>
              <a:buFont typeface="Source Sans Pro"/>
              <a:buChar char="●"/>
            </a:pPr>
            <a:r>
              <a:rPr lang="en" sz="1600">
                <a:latin typeface="Source Sans Pro"/>
                <a:ea typeface="Source Sans Pro"/>
                <a:cs typeface="Source Sans Pro"/>
                <a:sym typeface="Source Sans Pro"/>
              </a:rPr>
              <a:t>Less time &amp; effort for publishing</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More frequent data sharing at various stages of research lifecycle</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Improved quality of shared data</a:t>
            </a:r>
            <a:endParaRPr sz="1600">
              <a:latin typeface="Source Sans Pro"/>
              <a:ea typeface="Source Sans Pro"/>
              <a:cs typeface="Source Sans Pro"/>
              <a:sym typeface="Source Sans Pro"/>
            </a:endParaRPr>
          </a:p>
        </p:txBody>
      </p:sp>
      <p:sp>
        <p:nvSpPr>
          <p:cNvPr id="77" name="Google Shape;77;p15"/>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sp>
        <p:nvSpPr>
          <p:cNvPr id="78" name="Google Shape;78;p15"/>
          <p:cNvSpPr txBox="1"/>
          <p:nvPr/>
        </p:nvSpPr>
        <p:spPr>
          <a:xfrm>
            <a:off x="502650" y="859100"/>
            <a:ext cx="39351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Source Sans Pro"/>
                <a:ea typeface="Source Sans Pro"/>
                <a:cs typeface="Source Sans Pro"/>
                <a:sym typeface="Source Sans Pro"/>
              </a:rPr>
              <a:t>Seamless integration of VREs and data repositories</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16"/>
          <p:cNvPicPr preferRelativeResize="0"/>
          <p:nvPr/>
        </p:nvPicPr>
        <p:blipFill>
          <a:blip r:embed="rId3">
            <a:alphaModFix/>
          </a:blip>
          <a:stretch>
            <a:fillRect/>
          </a:stretch>
        </p:blipFill>
        <p:spPr>
          <a:xfrm>
            <a:off x="2184199" y="3781413"/>
            <a:ext cx="2486025" cy="1362075"/>
          </a:xfrm>
          <a:prstGeom prst="rect">
            <a:avLst/>
          </a:prstGeom>
          <a:noFill/>
          <a:ln>
            <a:noFill/>
          </a:ln>
        </p:spPr>
      </p:pic>
      <p:sp>
        <p:nvSpPr>
          <p:cNvPr id="84" name="Google Shape;84;p16"/>
          <p:cNvSpPr txBox="1"/>
          <p:nvPr>
            <p:ph type="title"/>
          </p:nvPr>
        </p:nvSpPr>
        <p:spPr>
          <a:xfrm>
            <a:off x="311700" y="2679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The project</a:t>
            </a:r>
            <a:endParaRPr>
              <a:solidFill>
                <a:srgbClr val="434343"/>
              </a:solidFill>
              <a:latin typeface="Source Sans Pro"/>
              <a:ea typeface="Source Sans Pro"/>
              <a:cs typeface="Source Sans Pro"/>
              <a:sym typeface="Source Sans Pro"/>
            </a:endParaRPr>
          </a:p>
        </p:txBody>
      </p:sp>
      <p:sp>
        <p:nvSpPr>
          <p:cNvPr id="85" name="Google Shape;85;p16"/>
          <p:cNvSpPr txBox="1"/>
          <p:nvPr/>
        </p:nvSpPr>
        <p:spPr>
          <a:xfrm>
            <a:off x="534100" y="1581363"/>
            <a:ext cx="4349100" cy="24012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A methodology to integrate VREs to research data repositories</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b="1" lang="en" sz="1600">
                <a:solidFill>
                  <a:srgbClr val="FF8F00"/>
                </a:solidFill>
                <a:latin typeface="Source Sans Pro"/>
                <a:ea typeface="Source Sans Pro"/>
                <a:cs typeface="Source Sans Pro"/>
                <a:sym typeface="Source Sans Pro"/>
              </a:rPr>
              <a:t>JupyterFAIR</a:t>
            </a:r>
            <a:r>
              <a:rPr lang="en" sz="1600">
                <a:latin typeface="Source Sans Pro"/>
                <a:ea typeface="Source Sans Pro"/>
                <a:cs typeface="Source Sans Pro"/>
                <a:sym typeface="Source Sans Pro"/>
              </a:rPr>
              <a:t>: A modular and </a:t>
            </a:r>
            <a:r>
              <a:rPr lang="en" sz="1600">
                <a:latin typeface="Source Sans Pro"/>
                <a:ea typeface="Source Sans Pro"/>
                <a:cs typeface="Source Sans Pro"/>
                <a:sym typeface="Source Sans Pro"/>
              </a:rPr>
              <a:t>expandable</a:t>
            </a:r>
            <a:r>
              <a:rPr lang="en" sz="1600">
                <a:latin typeface="Source Sans Pro"/>
                <a:ea typeface="Source Sans Pro"/>
                <a:cs typeface="Source Sans Pro"/>
                <a:sym typeface="Source Sans Pro"/>
              </a:rPr>
              <a:t> open-source software that implements the methodology</a:t>
            </a:r>
            <a:endParaRPr sz="1600">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Demonstration at </a:t>
            </a:r>
            <a:r>
              <a:rPr b="1" lang="en" sz="1600">
                <a:solidFill>
                  <a:srgbClr val="FF8F00"/>
                </a:solidFill>
                <a:latin typeface="Source Sans Pro"/>
                <a:ea typeface="Source Sans Pro"/>
                <a:cs typeface="Source Sans Pro"/>
                <a:sym typeface="Source Sans Pro"/>
              </a:rPr>
              <a:t>4TU.ResearchData</a:t>
            </a:r>
            <a:r>
              <a:rPr lang="en" sz="1600">
                <a:latin typeface="Source Sans Pro"/>
                <a:ea typeface="Source Sans Pro"/>
                <a:cs typeface="Source Sans Pro"/>
                <a:sym typeface="Source Sans Pro"/>
              </a:rPr>
              <a:t> and </a:t>
            </a:r>
            <a:r>
              <a:rPr b="1" lang="en" sz="1600">
                <a:solidFill>
                  <a:srgbClr val="FF8F00"/>
                </a:solidFill>
                <a:uFill>
                  <a:noFill/>
                </a:uFill>
                <a:latin typeface="Source Sans Pro"/>
                <a:ea typeface="Source Sans Pro"/>
                <a:cs typeface="Source Sans Pro"/>
                <a:sym typeface="Source Sans Pro"/>
                <a:hlinkClick r:id="rId4">
                  <a:extLst>
                    <a:ext uri="{A12FA001-AC4F-418D-AE19-62706E023703}">
                      <ahyp:hlinkClr val="tx"/>
                    </a:ext>
                  </a:extLst>
                </a:hlinkClick>
              </a:rPr>
              <a:t>ITC Geospatial Computing Platform</a:t>
            </a:r>
            <a:endParaRPr b="1" sz="1600">
              <a:solidFill>
                <a:srgbClr val="FF8F00"/>
              </a:solidFill>
              <a:latin typeface="Source Sans Pro"/>
              <a:ea typeface="Source Sans Pro"/>
              <a:cs typeface="Source Sans Pro"/>
              <a:sym typeface="Source Sans Pro"/>
            </a:endParaRPr>
          </a:p>
          <a:p>
            <a:pPr indent="-330200" lvl="0" marL="457200" rtl="0" algn="l">
              <a:spcBef>
                <a:spcPts val="0"/>
              </a:spcBef>
              <a:spcAft>
                <a:spcPts val="0"/>
              </a:spcAft>
              <a:buSzPts val="1600"/>
              <a:buFont typeface="Source Sans Pro"/>
              <a:buChar char="●"/>
            </a:pPr>
            <a:r>
              <a:rPr lang="en" sz="1600">
                <a:latin typeface="Source Sans Pro"/>
                <a:ea typeface="Source Sans Pro"/>
                <a:cs typeface="Source Sans Pro"/>
                <a:sym typeface="Source Sans Pro"/>
              </a:rPr>
              <a:t>Technical and practical documentation and end-user training</a:t>
            </a:r>
            <a:endParaRPr sz="1600">
              <a:latin typeface="Source Sans Pro"/>
              <a:ea typeface="Source Sans Pro"/>
              <a:cs typeface="Source Sans Pro"/>
              <a:sym typeface="Source Sans Pro"/>
            </a:endParaRPr>
          </a:p>
        </p:txBody>
      </p:sp>
      <p:sp>
        <p:nvSpPr>
          <p:cNvPr id="86" name="Google Shape;86;p16"/>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pic>
        <p:nvPicPr>
          <p:cNvPr id="87" name="Google Shape;87;p16"/>
          <p:cNvPicPr preferRelativeResize="0"/>
          <p:nvPr/>
        </p:nvPicPr>
        <p:blipFill>
          <a:blip r:embed="rId5">
            <a:alphaModFix/>
          </a:blip>
          <a:stretch>
            <a:fillRect/>
          </a:stretch>
        </p:blipFill>
        <p:spPr>
          <a:xfrm>
            <a:off x="4883200" y="613325"/>
            <a:ext cx="4195350" cy="4195350"/>
          </a:xfrm>
          <a:prstGeom prst="rect">
            <a:avLst/>
          </a:prstGeom>
          <a:noFill/>
          <a:ln>
            <a:noFill/>
          </a:ln>
        </p:spPr>
      </p:pic>
      <p:sp>
        <p:nvSpPr>
          <p:cNvPr id="88" name="Google Shape;88;p16"/>
          <p:cNvSpPr txBox="1"/>
          <p:nvPr/>
        </p:nvSpPr>
        <p:spPr>
          <a:xfrm>
            <a:off x="401475" y="872475"/>
            <a:ext cx="62769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Source Sans Pro"/>
                <a:ea typeface="Source Sans Pro"/>
                <a:cs typeface="Source Sans Pro"/>
                <a:sym typeface="Source Sans Pro"/>
              </a:rPr>
              <a:t>Development of a </a:t>
            </a:r>
            <a:r>
              <a:rPr b="1" lang="en" sz="1600">
                <a:solidFill>
                  <a:srgbClr val="FF8F00"/>
                </a:solidFill>
                <a:latin typeface="Source Sans Pro"/>
                <a:ea typeface="Source Sans Pro"/>
                <a:cs typeface="Source Sans Pro"/>
                <a:sym typeface="Source Sans Pro"/>
              </a:rPr>
              <a:t>JupyterLab</a:t>
            </a:r>
            <a:r>
              <a:rPr b="1" lang="en" sz="1600">
                <a:solidFill>
                  <a:schemeClr val="dk1"/>
                </a:solidFill>
                <a:latin typeface="Source Sans Pro"/>
                <a:ea typeface="Source Sans Pro"/>
                <a:cs typeface="Source Sans Pro"/>
                <a:sym typeface="Source Sans Pro"/>
              </a:rPr>
              <a:t> extension that allows taking snapshot of research data and publishing it in a </a:t>
            </a:r>
            <a:r>
              <a:rPr b="1" lang="en" sz="1600">
                <a:solidFill>
                  <a:srgbClr val="FF8F00"/>
                </a:solidFill>
                <a:latin typeface="Source Sans Pro"/>
                <a:ea typeface="Source Sans Pro"/>
                <a:cs typeface="Source Sans Pro"/>
                <a:sym typeface="Source Sans Pro"/>
              </a:rPr>
              <a:t>Data Repository</a:t>
            </a:r>
            <a:r>
              <a:rPr b="1" lang="en" sz="1600">
                <a:solidFill>
                  <a:schemeClr val="dk1"/>
                </a:solidFill>
                <a:latin typeface="Source Sans Pro"/>
                <a:ea typeface="Source Sans Pro"/>
                <a:cs typeface="Source Sans Pro"/>
                <a:sym typeface="Source Sans Pro"/>
              </a:rPr>
              <a:t> </a:t>
            </a:r>
            <a:endParaRPr b="1"/>
          </a:p>
        </p:txBody>
      </p:sp>
      <p:pic>
        <p:nvPicPr>
          <p:cNvPr id="89" name="Google Shape;89;p16"/>
          <p:cNvPicPr preferRelativeResize="0"/>
          <p:nvPr/>
        </p:nvPicPr>
        <p:blipFill>
          <a:blip r:embed="rId6">
            <a:alphaModFix/>
          </a:blip>
          <a:stretch>
            <a:fillRect/>
          </a:stretch>
        </p:blipFill>
        <p:spPr>
          <a:xfrm>
            <a:off x="118250" y="4161350"/>
            <a:ext cx="1977850" cy="899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ph type="title"/>
          </p:nvPr>
        </p:nvSpPr>
        <p:spPr>
          <a:xfrm>
            <a:off x="311700" y="3357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Collaboration and ‘</a:t>
            </a:r>
            <a:r>
              <a:rPr b="1" lang="en">
                <a:solidFill>
                  <a:schemeClr val="accent4"/>
                </a:solidFill>
                <a:latin typeface="Source Sans Pro"/>
                <a:ea typeface="Source Sans Pro"/>
                <a:cs typeface="Source Sans Pro"/>
                <a:sym typeface="Source Sans Pro"/>
              </a:rPr>
              <a:t>t</a:t>
            </a:r>
            <a:r>
              <a:rPr b="1" lang="en">
                <a:solidFill>
                  <a:schemeClr val="accent4"/>
                </a:solidFill>
                <a:latin typeface="Source Sans Pro"/>
                <a:ea typeface="Source Sans Pro"/>
                <a:cs typeface="Source Sans Pro"/>
                <a:sym typeface="Source Sans Pro"/>
              </a:rPr>
              <a:t>eam science</a:t>
            </a:r>
            <a:r>
              <a:rPr b="1" lang="en">
                <a:solidFill>
                  <a:srgbClr val="434343"/>
                </a:solidFill>
                <a:latin typeface="Source Sans Pro"/>
                <a:ea typeface="Source Sans Pro"/>
                <a:cs typeface="Source Sans Pro"/>
                <a:sym typeface="Source Sans Pro"/>
              </a:rPr>
              <a:t>’ </a:t>
            </a:r>
            <a:endParaRPr b="1">
              <a:solidFill>
                <a:srgbClr val="434343"/>
              </a:solidFill>
              <a:latin typeface="Source Sans Pro"/>
              <a:ea typeface="Source Sans Pro"/>
              <a:cs typeface="Source Sans Pro"/>
              <a:sym typeface="Source Sans Pro"/>
            </a:endParaRPr>
          </a:p>
        </p:txBody>
      </p:sp>
      <p:pic>
        <p:nvPicPr>
          <p:cNvPr id="95" name="Google Shape;95;p17"/>
          <p:cNvPicPr preferRelativeResize="0"/>
          <p:nvPr/>
        </p:nvPicPr>
        <p:blipFill>
          <a:blip r:embed="rId3">
            <a:alphaModFix/>
          </a:blip>
          <a:stretch>
            <a:fillRect/>
          </a:stretch>
        </p:blipFill>
        <p:spPr>
          <a:xfrm>
            <a:off x="4641075" y="430126"/>
            <a:ext cx="4191225" cy="4191225"/>
          </a:xfrm>
          <a:prstGeom prst="rect">
            <a:avLst/>
          </a:prstGeom>
          <a:noFill/>
          <a:ln>
            <a:noFill/>
          </a:ln>
        </p:spPr>
      </p:pic>
      <p:sp>
        <p:nvSpPr>
          <p:cNvPr id="96" name="Google Shape;96;p17"/>
          <p:cNvSpPr txBox="1"/>
          <p:nvPr/>
        </p:nvSpPr>
        <p:spPr>
          <a:xfrm>
            <a:off x="380700" y="1133025"/>
            <a:ext cx="41913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434343"/>
                </a:solidFill>
                <a:latin typeface="Source Sans Pro"/>
                <a:ea typeface="Source Sans Pro"/>
                <a:cs typeface="Source Sans Pro"/>
                <a:sym typeface="Source Sans Pro"/>
              </a:rPr>
              <a:t>We are lowering the barrier for researchers to create FAIR data.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lang="en" sz="2000">
                <a:solidFill>
                  <a:srgbClr val="FF9900"/>
                </a:solidFill>
                <a:latin typeface="Source Sans Pro"/>
                <a:ea typeface="Source Sans Pro"/>
                <a:cs typeface="Source Sans Pro"/>
                <a:sym typeface="Source Sans Pro"/>
              </a:rPr>
              <a:t>BUT… </a:t>
            </a:r>
            <a:br>
              <a:rPr lang="en" sz="2000">
                <a:solidFill>
                  <a:srgbClr val="434343"/>
                </a:solidFill>
                <a:latin typeface="Source Sans Pro"/>
                <a:ea typeface="Source Sans Pro"/>
                <a:cs typeface="Source Sans Pro"/>
                <a:sym typeface="Source Sans Pro"/>
              </a:rPr>
            </a:b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lang="en" sz="2000">
                <a:solidFill>
                  <a:srgbClr val="434343"/>
                </a:solidFill>
                <a:latin typeface="Source Sans Pro"/>
                <a:ea typeface="Source Sans Pro"/>
                <a:cs typeface="Source Sans Pro"/>
                <a:sym typeface="Source Sans Pro"/>
              </a:rPr>
              <a:t>Good infrastructure on its own is not enough to make research data FAIR.</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b="1" lang="en" sz="2000">
                <a:solidFill>
                  <a:srgbClr val="434343"/>
                </a:solidFill>
                <a:latin typeface="Source Sans Pro"/>
                <a:ea typeface="Source Sans Pro"/>
                <a:cs typeface="Source Sans Pro"/>
                <a:sym typeface="Source Sans Pro"/>
              </a:rPr>
              <a:t>We need to work with </a:t>
            </a:r>
            <a:r>
              <a:rPr b="1" lang="en" sz="2000">
                <a:solidFill>
                  <a:srgbClr val="FF9900"/>
                </a:solidFill>
                <a:latin typeface="Source Sans Pro"/>
                <a:ea typeface="Source Sans Pro"/>
                <a:cs typeface="Source Sans Pro"/>
                <a:sym typeface="Source Sans Pro"/>
              </a:rPr>
              <a:t>people</a:t>
            </a:r>
            <a:r>
              <a:rPr b="1" lang="en" sz="2000">
                <a:solidFill>
                  <a:srgbClr val="434343"/>
                </a:solidFill>
                <a:latin typeface="Source Sans Pro"/>
                <a:ea typeface="Source Sans Pro"/>
                <a:cs typeface="Source Sans Pro"/>
                <a:sym typeface="Source Sans Pro"/>
              </a:rPr>
              <a:t> </a:t>
            </a:r>
            <a:br>
              <a:rPr b="1" lang="en" sz="2000">
                <a:solidFill>
                  <a:srgbClr val="434343"/>
                </a:solidFill>
                <a:latin typeface="Source Sans Pro"/>
                <a:ea typeface="Source Sans Pro"/>
                <a:cs typeface="Source Sans Pro"/>
                <a:sym typeface="Source Sans Pro"/>
              </a:rPr>
            </a:br>
            <a:r>
              <a:rPr b="1" lang="en" sz="2000">
                <a:solidFill>
                  <a:srgbClr val="434343"/>
                </a:solidFill>
                <a:latin typeface="Source Sans Pro"/>
                <a:ea typeface="Source Sans Pro"/>
                <a:cs typeface="Source Sans Pro"/>
                <a:sym typeface="Source Sans Pro"/>
              </a:rPr>
              <a:t>(so they use it!)</a:t>
            </a:r>
            <a:r>
              <a:rPr b="1" lang="en" sz="2000">
                <a:solidFill>
                  <a:srgbClr val="434343"/>
                </a:solidFill>
                <a:latin typeface="Source Sans Pro"/>
                <a:ea typeface="Source Sans Pro"/>
                <a:cs typeface="Source Sans Pro"/>
                <a:sym typeface="Source Sans Pro"/>
              </a:rPr>
              <a:t> </a:t>
            </a:r>
            <a:endParaRPr b="1" sz="2000">
              <a:solidFill>
                <a:srgbClr val="434343"/>
              </a:solidFill>
              <a:latin typeface="Source Sans Pro"/>
              <a:ea typeface="Source Sans Pro"/>
              <a:cs typeface="Source Sans Pro"/>
              <a:sym typeface="Source Sans Pro"/>
            </a:endParaRPr>
          </a:p>
        </p:txBody>
      </p:sp>
      <p:sp>
        <p:nvSpPr>
          <p:cNvPr id="97" name="Google Shape;97;p17"/>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164750" y="1153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Our </a:t>
            </a:r>
            <a:r>
              <a:rPr b="1" lang="en">
                <a:solidFill>
                  <a:srgbClr val="FF9900"/>
                </a:solidFill>
                <a:latin typeface="Source Sans Pro"/>
                <a:ea typeface="Source Sans Pro"/>
                <a:cs typeface="Source Sans Pro"/>
                <a:sym typeface="Source Sans Pro"/>
              </a:rPr>
              <a:t>team </a:t>
            </a:r>
            <a:r>
              <a:rPr b="1" lang="en">
                <a:solidFill>
                  <a:srgbClr val="434343"/>
                </a:solidFill>
                <a:latin typeface="Source Sans Pro"/>
                <a:ea typeface="Source Sans Pro"/>
                <a:cs typeface="Source Sans Pro"/>
                <a:sym typeface="Source Sans Pro"/>
              </a:rPr>
              <a:t> </a:t>
            </a:r>
            <a:endParaRPr b="1">
              <a:solidFill>
                <a:srgbClr val="434343"/>
              </a:solidFill>
              <a:latin typeface="Source Sans Pro"/>
              <a:ea typeface="Source Sans Pro"/>
              <a:cs typeface="Source Sans Pro"/>
              <a:sym typeface="Source Sans Pro"/>
            </a:endParaRPr>
          </a:p>
        </p:txBody>
      </p:sp>
      <p:sp>
        <p:nvSpPr>
          <p:cNvPr id="103" name="Google Shape;103;p18"/>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pic>
        <p:nvPicPr>
          <p:cNvPr id="104" name="Google Shape;104;p18"/>
          <p:cNvPicPr preferRelativeResize="0"/>
          <p:nvPr/>
        </p:nvPicPr>
        <p:blipFill>
          <a:blip r:embed="rId3">
            <a:alphaModFix/>
          </a:blip>
          <a:stretch>
            <a:fillRect/>
          </a:stretch>
        </p:blipFill>
        <p:spPr>
          <a:xfrm>
            <a:off x="2526000" y="439900"/>
            <a:ext cx="4445450" cy="4445450"/>
          </a:xfrm>
          <a:prstGeom prst="rect">
            <a:avLst/>
          </a:prstGeom>
          <a:noFill/>
          <a:ln>
            <a:noFill/>
          </a:ln>
        </p:spPr>
      </p:pic>
      <p:pic>
        <p:nvPicPr>
          <p:cNvPr id="105" name="Google Shape;105;p18"/>
          <p:cNvPicPr preferRelativeResize="0"/>
          <p:nvPr/>
        </p:nvPicPr>
        <p:blipFill>
          <a:blip r:embed="rId4">
            <a:alphaModFix/>
          </a:blip>
          <a:stretch>
            <a:fillRect/>
          </a:stretch>
        </p:blipFill>
        <p:spPr>
          <a:xfrm>
            <a:off x="2721050" y="3291050"/>
            <a:ext cx="1371600" cy="1371600"/>
          </a:xfrm>
          <a:prstGeom prst="rect">
            <a:avLst/>
          </a:prstGeom>
          <a:noFill/>
          <a:ln>
            <a:noFill/>
          </a:ln>
        </p:spPr>
      </p:pic>
      <p:pic>
        <p:nvPicPr>
          <p:cNvPr id="106" name="Google Shape;106;p18"/>
          <p:cNvPicPr preferRelativeResize="0"/>
          <p:nvPr/>
        </p:nvPicPr>
        <p:blipFill>
          <a:blip r:embed="rId5">
            <a:alphaModFix/>
          </a:blip>
          <a:stretch>
            <a:fillRect/>
          </a:stretch>
        </p:blipFill>
        <p:spPr>
          <a:xfrm>
            <a:off x="3044175" y="216363"/>
            <a:ext cx="1371600" cy="1371600"/>
          </a:xfrm>
          <a:prstGeom prst="rect">
            <a:avLst/>
          </a:prstGeom>
          <a:noFill/>
          <a:ln>
            <a:noFill/>
          </a:ln>
        </p:spPr>
      </p:pic>
      <p:pic>
        <p:nvPicPr>
          <p:cNvPr id="107" name="Google Shape;107;p18"/>
          <p:cNvPicPr preferRelativeResize="0"/>
          <p:nvPr/>
        </p:nvPicPr>
        <p:blipFill>
          <a:blip r:embed="rId6">
            <a:alphaModFix/>
          </a:blip>
          <a:stretch>
            <a:fillRect/>
          </a:stretch>
        </p:blipFill>
        <p:spPr>
          <a:xfrm>
            <a:off x="5040325" y="439900"/>
            <a:ext cx="1187150" cy="1187150"/>
          </a:xfrm>
          <a:prstGeom prst="rect">
            <a:avLst/>
          </a:prstGeom>
          <a:noFill/>
          <a:ln>
            <a:noFill/>
          </a:ln>
        </p:spPr>
      </p:pic>
      <p:pic>
        <p:nvPicPr>
          <p:cNvPr id="108" name="Google Shape;108;p18"/>
          <p:cNvPicPr preferRelativeResize="0"/>
          <p:nvPr/>
        </p:nvPicPr>
        <p:blipFill>
          <a:blip r:embed="rId7">
            <a:alphaModFix/>
          </a:blip>
          <a:stretch>
            <a:fillRect/>
          </a:stretch>
        </p:blipFill>
        <p:spPr>
          <a:xfrm>
            <a:off x="5268050" y="3529525"/>
            <a:ext cx="1294425" cy="1294425"/>
          </a:xfrm>
          <a:prstGeom prst="rect">
            <a:avLst/>
          </a:prstGeom>
          <a:noFill/>
          <a:ln>
            <a:noFill/>
          </a:ln>
        </p:spPr>
      </p:pic>
      <p:sp>
        <p:nvSpPr>
          <p:cNvPr id="109" name="Google Shape;109;p18"/>
          <p:cNvSpPr txBox="1"/>
          <p:nvPr/>
        </p:nvSpPr>
        <p:spPr>
          <a:xfrm>
            <a:off x="6227475" y="216375"/>
            <a:ext cx="2937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José Carlos Urra Llanusa</a:t>
            </a:r>
            <a:br>
              <a:rPr b="1" lang="en">
                <a:solidFill>
                  <a:srgbClr val="434343"/>
                </a:solidFill>
                <a:latin typeface="Source Sans Pro"/>
                <a:ea typeface="Source Sans Pro"/>
                <a:cs typeface="Source Sans Pro"/>
                <a:sym typeface="Source Sans Pro"/>
              </a:rPr>
            </a:br>
            <a:r>
              <a:rPr lang="en">
                <a:solidFill>
                  <a:srgbClr val="FF9900"/>
                </a:solidFill>
                <a:latin typeface="Source Sans Pro"/>
                <a:ea typeface="Source Sans Pro"/>
                <a:cs typeface="Source Sans Pro"/>
                <a:sym typeface="Source Sans Pro"/>
              </a:rPr>
              <a:t>Research Software Engineer</a:t>
            </a:r>
            <a:endParaRPr>
              <a:solidFill>
                <a:srgbClr val="FF9900"/>
              </a:solidFill>
              <a:latin typeface="Source Sans Pro"/>
              <a:ea typeface="Source Sans Pro"/>
              <a:cs typeface="Source Sans Pro"/>
              <a:sym typeface="Source Sans Pro"/>
            </a:endParaRPr>
          </a:p>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TU Delft Digital Competence Centre</a:t>
            </a:r>
            <a:endParaRPr>
              <a:solidFill>
                <a:srgbClr val="434343"/>
              </a:solidFill>
              <a:latin typeface="Source Sans Pro"/>
              <a:ea typeface="Source Sans Pro"/>
              <a:cs typeface="Source Sans Pro"/>
              <a:sym typeface="Source Sans Pro"/>
            </a:endParaRPr>
          </a:p>
        </p:txBody>
      </p:sp>
      <p:sp>
        <p:nvSpPr>
          <p:cNvPr id="110" name="Google Shape;110;p18"/>
          <p:cNvSpPr txBox="1"/>
          <p:nvPr/>
        </p:nvSpPr>
        <p:spPr>
          <a:xfrm>
            <a:off x="6682925" y="3653375"/>
            <a:ext cx="2633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Manuel Garcia</a:t>
            </a:r>
            <a:br>
              <a:rPr b="1" lang="en">
                <a:solidFill>
                  <a:srgbClr val="434343"/>
                </a:solidFill>
                <a:latin typeface="Source Sans Pro"/>
                <a:ea typeface="Source Sans Pro"/>
                <a:cs typeface="Source Sans Pro"/>
                <a:sym typeface="Source Sans Pro"/>
              </a:rPr>
            </a:br>
            <a:r>
              <a:rPr lang="en">
                <a:solidFill>
                  <a:srgbClr val="FF9900"/>
                </a:solidFill>
                <a:latin typeface="Source Sans Pro"/>
                <a:ea typeface="Source Sans Pro"/>
                <a:cs typeface="Source Sans Pro"/>
                <a:sym typeface="Source Sans Pro"/>
              </a:rPr>
              <a:t>Research Software Engineer</a:t>
            </a:r>
            <a:br>
              <a:rPr lang="en">
                <a:solidFill>
                  <a:srgbClr val="434343"/>
                </a:solidFill>
                <a:latin typeface="Source Sans Pro"/>
                <a:ea typeface="Source Sans Pro"/>
                <a:cs typeface="Source Sans Pro"/>
                <a:sym typeface="Source Sans Pro"/>
              </a:rPr>
            </a:br>
            <a:r>
              <a:rPr lang="en">
                <a:solidFill>
                  <a:srgbClr val="434343"/>
                </a:solidFill>
                <a:latin typeface="Source Sans Pro"/>
                <a:ea typeface="Source Sans Pro"/>
                <a:cs typeface="Source Sans Pro"/>
                <a:sym typeface="Source Sans Pro"/>
              </a:rPr>
              <a:t>TU Delft Digital Competence Center </a:t>
            </a:r>
            <a:endParaRPr>
              <a:solidFill>
                <a:srgbClr val="434343"/>
              </a:solidFill>
              <a:latin typeface="Source Sans Pro"/>
              <a:ea typeface="Source Sans Pro"/>
              <a:cs typeface="Source Sans Pro"/>
              <a:sym typeface="Source Sans Pro"/>
            </a:endParaRPr>
          </a:p>
        </p:txBody>
      </p:sp>
      <p:sp>
        <p:nvSpPr>
          <p:cNvPr id="111" name="Google Shape;111;p18"/>
          <p:cNvSpPr txBox="1"/>
          <p:nvPr/>
        </p:nvSpPr>
        <p:spPr>
          <a:xfrm>
            <a:off x="909475" y="3873150"/>
            <a:ext cx="1754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Serkan Girgin</a:t>
            </a:r>
            <a:br>
              <a:rPr b="1" lang="en">
                <a:solidFill>
                  <a:srgbClr val="434343"/>
                </a:solidFill>
                <a:latin typeface="Source Sans Pro"/>
                <a:ea typeface="Source Sans Pro"/>
                <a:cs typeface="Source Sans Pro"/>
                <a:sym typeface="Source Sans Pro"/>
              </a:rPr>
            </a:br>
            <a:r>
              <a:rPr lang="en">
                <a:solidFill>
                  <a:srgbClr val="FF9900"/>
                </a:solidFill>
                <a:latin typeface="Source Sans Pro"/>
                <a:ea typeface="Source Sans Pro"/>
                <a:cs typeface="Source Sans Pro"/>
                <a:sym typeface="Source Sans Pro"/>
              </a:rPr>
              <a:t>Assistant Professor</a:t>
            </a:r>
            <a:endParaRPr>
              <a:solidFill>
                <a:srgbClr val="FF9900"/>
              </a:solidFill>
              <a:latin typeface="Source Sans Pro"/>
              <a:ea typeface="Source Sans Pro"/>
              <a:cs typeface="Source Sans Pro"/>
              <a:sym typeface="Source Sans Pro"/>
            </a:endParaRPr>
          </a:p>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U/Twente ITC CRIB</a:t>
            </a:r>
            <a:br>
              <a:rPr b="1" lang="en">
                <a:solidFill>
                  <a:srgbClr val="434343"/>
                </a:solidFill>
                <a:latin typeface="Source Sans Pro"/>
                <a:ea typeface="Source Sans Pro"/>
                <a:cs typeface="Source Sans Pro"/>
                <a:sym typeface="Source Sans Pro"/>
              </a:rPr>
            </a:br>
            <a:endParaRPr>
              <a:solidFill>
                <a:srgbClr val="434343"/>
              </a:solidFill>
              <a:latin typeface="Source Sans Pro"/>
              <a:ea typeface="Source Sans Pro"/>
              <a:cs typeface="Source Sans Pro"/>
              <a:sym typeface="Source Sans Pro"/>
            </a:endParaRPr>
          </a:p>
        </p:txBody>
      </p:sp>
      <p:sp>
        <p:nvSpPr>
          <p:cNvPr id="112" name="Google Shape;112;p18"/>
          <p:cNvSpPr txBox="1"/>
          <p:nvPr/>
        </p:nvSpPr>
        <p:spPr>
          <a:xfrm>
            <a:off x="373475" y="1916163"/>
            <a:ext cx="2738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9900"/>
                </a:solidFill>
                <a:latin typeface="Source Sans Pro"/>
                <a:ea typeface="Source Sans Pro"/>
                <a:cs typeface="Source Sans Pro"/>
                <a:sym typeface="Source Sans Pro"/>
              </a:rPr>
              <a:t>Researchers</a:t>
            </a:r>
            <a:br>
              <a:rPr b="1" lang="en">
                <a:solidFill>
                  <a:srgbClr val="FF9900"/>
                </a:solidFill>
                <a:latin typeface="Source Sans Pro"/>
                <a:ea typeface="Source Sans Pro"/>
                <a:cs typeface="Source Sans Pro"/>
                <a:sym typeface="Source Sans Pro"/>
              </a:rPr>
            </a:br>
            <a:r>
              <a:rPr lang="en">
                <a:solidFill>
                  <a:srgbClr val="434343"/>
                </a:solidFill>
                <a:latin typeface="Source Sans Pro"/>
                <a:ea typeface="Source Sans Pro"/>
                <a:cs typeface="Source Sans Pro"/>
                <a:sym typeface="Source Sans Pro"/>
              </a:rPr>
              <a:t>User community Geospatial Computing Platform (GCP)</a:t>
            </a:r>
            <a:br>
              <a:rPr lang="en">
                <a:solidFill>
                  <a:srgbClr val="434343"/>
                </a:solidFill>
                <a:latin typeface="Source Sans Pro"/>
                <a:ea typeface="Source Sans Pro"/>
                <a:cs typeface="Source Sans Pro"/>
                <a:sym typeface="Source Sans Pro"/>
              </a:rPr>
            </a:br>
            <a:r>
              <a:rPr lang="en">
                <a:solidFill>
                  <a:srgbClr val="434343"/>
                </a:solidFill>
                <a:latin typeface="Source Sans Pro"/>
                <a:ea typeface="Source Sans Pro"/>
                <a:cs typeface="Source Sans Pro"/>
                <a:sym typeface="Source Sans Pro"/>
              </a:rPr>
              <a:t> &amp; 4TU.ResearchData</a:t>
            </a:r>
            <a:endParaRPr>
              <a:solidFill>
                <a:srgbClr val="FF9900"/>
              </a:solidFill>
              <a:latin typeface="Source Sans Pro"/>
              <a:ea typeface="Source Sans Pro"/>
              <a:cs typeface="Source Sans Pro"/>
              <a:sym typeface="Source Sans Pro"/>
            </a:endParaRPr>
          </a:p>
        </p:txBody>
      </p:sp>
      <p:sp>
        <p:nvSpPr>
          <p:cNvPr id="113" name="Google Shape;113;p18"/>
          <p:cNvSpPr txBox="1"/>
          <p:nvPr/>
        </p:nvSpPr>
        <p:spPr>
          <a:xfrm>
            <a:off x="6894425" y="2192325"/>
            <a:ext cx="2210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9900"/>
                </a:solidFill>
                <a:latin typeface="Source Sans Pro"/>
                <a:ea typeface="Source Sans Pro"/>
                <a:cs typeface="Source Sans Pro"/>
                <a:sym typeface="Source Sans Pro"/>
              </a:rPr>
              <a:t>Data Supporters</a:t>
            </a:r>
            <a:br>
              <a:rPr b="1" lang="en">
                <a:solidFill>
                  <a:srgbClr val="FF9900"/>
                </a:solidFill>
                <a:latin typeface="Source Sans Pro"/>
                <a:ea typeface="Source Sans Pro"/>
                <a:cs typeface="Source Sans Pro"/>
                <a:sym typeface="Source Sans Pro"/>
              </a:rPr>
            </a:br>
            <a:r>
              <a:rPr lang="en">
                <a:solidFill>
                  <a:srgbClr val="434343"/>
                </a:solidFill>
                <a:latin typeface="Source Sans Pro"/>
                <a:ea typeface="Source Sans Pro"/>
                <a:cs typeface="Source Sans Pro"/>
                <a:sym typeface="Source Sans Pro"/>
              </a:rPr>
              <a:t>4TU.ResearchData technical team, data stewards &amp; other orgs!</a:t>
            </a:r>
            <a:endParaRPr>
              <a:solidFill>
                <a:srgbClr val="434343"/>
              </a:solidFill>
              <a:latin typeface="Source Sans Pro"/>
              <a:ea typeface="Source Sans Pro"/>
              <a:cs typeface="Source Sans Pro"/>
              <a:sym typeface="Source Sans Pro"/>
            </a:endParaRPr>
          </a:p>
        </p:txBody>
      </p:sp>
      <p:sp>
        <p:nvSpPr>
          <p:cNvPr id="114" name="Google Shape;114;p18"/>
          <p:cNvSpPr txBox="1"/>
          <p:nvPr/>
        </p:nvSpPr>
        <p:spPr>
          <a:xfrm>
            <a:off x="1066225" y="688050"/>
            <a:ext cx="1833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Connie Clare</a:t>
            </a:r>
            <a:br>
              <a:rPr b="1" lang="en">
                <a:solidFill>
                  <a:srgbClr val="434343"/>
                </a:solidFill>
                <a:latin typeface="Source Sans Pro"/>
                <a:ea typeface="Source Sans Pro"/>
                <a:cs typeface="Source Sans Pro"/>
                <a:sym typeface="Source Sans Pro"/>
              </a:rPr>
            </a:br>
            <a:r>
              <a:rPr lang="en">
                <a:solidFill>
                  <a:srgbClr val="FF9900"/>
                </a:solidFill>
                <a:latin typeface="Source Sans Pro"/>
                <a:ea typeface="Source Sans Pro"/>
                <a:cs typeface="Source Sans Pro"/>
                <a:sym typeface="Source Sans Pro"/>
              </a:rPr>
              <a:t>Community manager</a:t>
            </a:r>
            <a:endParaRPr>
              <a:solidFill>
                <a:srgbClr val="FF9900"/>
              </a:solidFill>
              <a:latin typeface="Source Sans Pro"/>
              <a:ea typeface="Source Sans Pro"/>
              <a:cs typeface="Source Sans Pro"/>
              <a:sym typeface="Source Sans Pro"/>
            </a:endParaRPr>
          </a:p>
          <a:p>
            <a:pPr indent="0" lvl="0" marL="0" rtl="0" algn="l">
              <a:spcBef>
                <a:spcPts val="0"/>
              </a:spcBef>
              <a:spcAft>
                <a:spcPts val="0"/>
              </a:spcAft>
              <a:buNone/>
            </a:pPr>
            <a:r>
              <a:rPr lang="en">
                <a:solidFill>
                  <a:srgbClr val="434343"/>
                </a:solidFill>
                <a:latin typeface="Source Sans Pro"/>
                <a:ea typeface="Source Sans Pro"/>
                <a:cs typeface="Source Sans Pro"/>
                <a:sym typeface="Source Sans Pro"/>
              </a:rPr>
              <a:t>4TU.ResearchData </a:t>
            </a:r>
            <a:endParaRPr>
              <a:solidFill>
                <a:srgbClr val="434343"/>
              </a:solidFill>
              <a:latin typeface="Source Sans Pro"/>
              <a:ea typeface="Source Sans Pro"/>
              <a:cs typeface="Source Sans Pro"/>
              <a:sym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9"/>
          <p:cNvSpPr txBox="1"/>
          <p:nvPr>
            <p:ph type="title"/>
          </p:nvPr>
        </p:nvSpPr>
        <p:spPr>
          <a:xfrm>
            <a:off x="196100" y="956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Why is </a:t>
            </a:r>
            <a:r>
              <a:rPr b="1" lang="en">
                <a:solidFill>
                  <a:srgbClr val="FF9900"/>
                </a:solidFill>
                <a:latin typeface="Source Sans Pro"/>
                <a:ea typeface="Source Sans Pro"/>
                <a:cs typeface="Source Sans Pro"/>
                <a:sym typeface="Source Sans Pro"/>
              </a:rPr>
              <a:t>community </a:t>
            </a:r>
            <a:r>
              <a:rPr b="1" lang="en">
                <a:solidFill>
                  <a:srgbClr val="434343"/>
                </a:solidFill>
                <a:latin typeface="Source Sans Pro"/>
                <a:ea typeface="Source Sans Pro"/>
                <a:cs typeface="Source Sans Pro"/>
                <a:sym typeface="Source Sans Pro"/>
              </a:rPr>
              <a:t>so important? </a:t>
            </a:r>
            <a:r>
              <a:rPr b="1" lang="en">
                <a:solidFill>
                  <a:srgbClr val="FF9900"/>
                </a:solidFill>
                <a:latin typeface="Source Sans Pro"/>
                <a:ea typeface="Source Sans Pro"/>
                <a:cs typeface="Source Sans Pro"/>
                <a:sym typeface="Source Sans Pro"/>
              </a:rPr>
              <a:t>  </a:t>
            </a:r>
            <a:endParaRPr b="1">
              <a:solidFill>
                <a:srgbClr val="434343"/>
              </a:solidFill>
              <a:latin typeface="Source Sans Pro"/>
              <a:ea typeface="Source Sans Pro"/>
              <a:cs typeface="Source Sans Pro"/>
              <a:sym typeface="Source Sans Pro"/>
            </a:endParaRPr>
          </a:p>
        </p:txBody>
      </p:sp>
      <p:sp>
        <p:nvSpPr>
          <p:cNvPr id="120" name="Google Shape;120;p19"/>
          <p:cNvSpPr txBox="1"/>
          <p:nvPr/>
        </p:nvSpPr>
        <p:spPr>
          <a:xfrm>
            <a:off x="196100" y="836325"/>
            <a:ext cx="5164500" cy="36327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434343"/>
              </a:buClr>
              <a:buSzPts val="1600"/>
              <a:buFont typeface="Source Sans Pro"/>
              <a:buChar char="●"/>
            </a:pPr>
            <a:r>
              <a:rPr b="1" lang="en" sz="1600">
                <a:solidFill>
                  <a:srgbClr val="FF9900"/>
                </a:solidFill>
                <a:latin typeface="Source Sans Pro"/>
                <a:ea typeface="Source Sans Pro"/>
                <a:cs typeface="Source Sans Pro"/>
                <a:sym typeface="Source Sans Pro"/>
              </a:rPr>
              <a:t>System design</a:t>
            </a:r>
            <a:r>
              <a:rPr b="1" lang="en" sz="1600">
                <a:solidFill>
                  <a:srgbClr val="434343"/>
                </a:solidFill>
                <a:latin typeface="Source Sans Pro"/>
                <a:ea typeface="Source Sans Pro"/>
                <a:cs typeface="Source Sans Pro"/>
                <a:sym typeface="Source Sans Pro"/>
              </a:rPr>
              <a:t> &amp; </a:t>
            </a:r>
            <a:r>
              <a:rPr b="1" lang="en" sz="1600">
                <a:solidFill>
                  <a:srgbClr val="FF9900"/>
                </a:solidFill>
                <a:latin typeface="Source Sans Pro"/>
                <a:ea typeface="Source Sans Pro"/>
                <a:cs typeface="Source Sans Pro"/>
                <a:sym typeface="Source Sans Pro"/>
              </a:rPr>
              <a:t>analysis</a:t>
            </a:r>
            <a:endParaRPr b="1" sz="1600">
              <a:solidFill>
                <a:srgbClr val="FF9900"/>
              </a:solidFill>
              <a:latin typeface="Source Sans Pro"/>
              <a:ea typeface="Source Sans Pro"/>
              <a:cs typeface="Source Sans Pro"/>
              <a:sym typeface="Source Sans Pro"/>
            </a:endParaRPr>
          </a:p>
          <a:p>
            <a:pPr indent="-330200" lvl="1" marL="914400" rtl="0" algn="l">
              <a:spcBef>
                <a:spcPts val="0"/>
              </a:spcBef>
              <a:spcAft>
                <a:spcPts val="0"/>
              </a:spcAft>
              <a:buClr>
                <a:srgbClr val="434343"/>
              </a:buClr>
              <a:buSzPts val="1600"/>
              <a:buFont typeface="Source Sans Pro"/>
              <a:buChar char="○"/>
            </a:pPr>
            <a:r>
              <a:rPr i="1" lang="en" sz="1600">
                <a:solidFill>
                  <a:srgbClr val="434343"/>
                </a:solidFill>
                <a:latin typeface="Source Sans Pro"/>
                <a:ea typeface="Source Sans Pro"/>
                <a:cs typeface="Source Sans Pro"/>
                <a:sym typeface="Source Sans Pro"/>
              </a:rPr>
              <a:t>Methodology driven by </a:t>
            </a:r>
            <a:r>
              <a:rPr i="1" lang="en" sz="1600">
                <a:solidFill>
                  <a:srgbClr val="FF8F00"/>
                </a:solidFill>
                <a:latin typeface="Source Sans Pro"/>
                <a:ea typeface="Source Sans Pro"/>
                <a:cs typeface="Source Sans Pro"/>
                <a:sym typeface="Source Sans Pro"/>
              </a:rPr>
              <a:t>the user needs</a:t>
            </a:r>
            <a:r>
              <a:rPr i="1" lang="en" sz="1600">
                <a:solidFill>
                  <a:srgbClr val="434343"/>
                </a:solidFill>
                <a:latin typeface="Source Sans Pro"/>
                <a:ea typeface="Source Sans Pro"/>
                <a:cs typeface="Source Sans Pro"/>
                <a:sym typeface="Source Sans Pro"/>
              </a:rPr>
              <a:t> for </a:t>
            </a:r>
            <a:r>
              <a:rPr i="1" lang="en" sz="1600">
                <a:solidFill>
                  <a:srgbClr val="FF9900"/>
                </a:solidFill>
                <a:latin typeface="Source Sans Pro"/>
                <a:ea typeface="Source Sans Pro"/>
                <a:cs typeface="Source Sans Pro"/>
                <a:sym typeface="Source Sans Pro"/>
              </a:rPr>
              <a:t>reuse </a:t>
            </a:r>
            <a:r>
              <a:rPr i="1" lang="en" sz="1600">
                <a:solidFill>
                  <a:srgbClr val="434343"/>
                </a:solidFill>
                <a:latin typeface="Source Sans Pro"/>
                <a:ea typeface="Source Sans Pro"/>
                <a:cs typeface="Source Sans Pro"/>
                <a:sym typeface="Source Sans Pro"/>
              </a:rPr>
              <a:t>and </a:t>
            </a:r>
            <a:r>
              <a:rPr i="1" lang="en" sz="1600">
                <a:solidFill>
                  <a:srgbClr val="FF9900"/>
                </a:solidFill>
                <a:latin typeface="Source Sans Pro"/>
                <a:ea typeface="Source Sans Pro"/>
                <a:cs typeface="Source Sans Pro"/>
                <a:sym typeface="Source Sans Pro"/>
              </a:rPr>
              <a:t>reproducibility </a:t>
            </a:r>
            <a:r>
              <a:rPr i="1" lang="en" sz="1600">
                <a:solidFill>
                  <a:srgbClr val="434343"/>
                </a:solidFill>
                <a:latin typeface="Source Sans Pro"/>
                <a:ea typeface="Source Sans Pro"/>
                <a:cs typeface="Source Sans Pro"/>
                <a:sym typeface="Source Sans Pro"/>
              </a:rPr>
              <a:t>by various communities.</a:t>
            </a:r>
            <a:endParaRPr sz="16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1600">
              <a:solidFill>
                <a:srgbClr val="434343"/>
              </a:solidFill>
              <a:latin typeface="Source Sans Pro"/>
              <a:ea typeface="Source Sans Pro"/>
              <a:cs typeface="Source Sans Pro"/>
              <a:sym typeface="Source Sans Pro"/>
            </a:endParaRPr>
          </a:p>
          <a:p>
            <a:pPr indent="-330200" lvl="0" marL="457200" rtl="0" algn="l">
              <a:spcBef>
                <a:spcPts val="0"/>
              </a:spcBef>
              <a:spcAft>
                <a:spcPts val="0"/>
              </a:spcAft>
              <a:buClr>
                <a:srgbClr val="434343"/>
              </a:buClr>
              <a:buSzPts val="1600"/>
              <a:buFont typeface="Source Sans Pro"/>
              <a:buChar char="●"/>
            </a:pPr>
            <a:r>
              <a:rPr b="1" lang="en" sz="1600">
                <a:solidFill>
                  <a:srgbClr val="FF9900"/>
                </a:solidFill>
                <a:latin typeface="Source Sans Pro"/>
                <a:ea typeface="Source Sans Pro"/>
                <a:cs typeface="Source Sans Pro"/>
                <a:sym typeface="Source Sans Pro"/>
              </a:rPr>
              <a:t>System deployment</a:t>
            </a:r>
            <a:r>
              <a:rPr b="1" lang="en" sz="1600">
                <a:solidFill>
                  <a:srgbClr val="434343"/>
                </a:solidFill>
                <a:latin typeface="Source Sans Pro"/>
                <a:ea typeface="Source Sans Pro"/>
                <a:cs typeface="Source Sans Pro"/>
                <a:sym typeface="Source Sans Pro"/>
              </a:rPr>
              <a:t> &amp; </a:t>
            </a:r>
            <a:r>
              <a:rPr b="1" lang="en" sz="1600">
                <a:solidFill>
                  <a:srgbClr val="FF9900"/>
                </a:solidFill>
                <a:latin typeface="Source Sans Pro"/>
                <a:ea typeface="Source Sans Pro"/>
                <a:cs typeface="Source Sans Pro"/>
                <a:sym typeface="Source Sans Pro"/>
              </a:rPr>
              <a:t>test-driven development</a:t>
            </a:r>
            <a:endParaRPr b="1" sz="1600">
              <a:solidFill>
                <a:srgbClr val="FF9900"/>
              </a:solidFill>
              <a:latin typeface="Source Sans Pro"/>
              <a:ea typeface="Source Sans Pro"/>
              <a:cs typeface="Source Sans Pro"/>
              <a:sym typeface="Source Sans Pro"/>
            </a:endParaRPr>
          </a:p>
          <a:p>
            <a:pPr indent="-330200" lvl="1" marL="914400" rtl="0" algn="l">
              <a:spcBef>
                <a:spcPts val="0"/>
              </a:spcBef>
              <a:spcAft>
                <a:spcPts val="0"/>
              </a:spcAft>
              <a:buSzPts val="1600"/>
              <a:buFont typeface="Source Sans Pro"/>
              <a:buChar char="○"/>
            </a:pPr>
            <a:r>
              <a:rPr i="1" lang="en" sz="1600">
                <a:solidFill>
                  <a:srgbClr val="434343"/>
                </a:solidFill>
                <a:latin typeface="Source Sans Pro"/>
                <a:ea typeface="Source Sans Pro"/>
                <a:cs typeface="Source Sans Pro"/>
                <a:sym typeface="Source Sans Pro"/>
              </a:rPr>
              <a:t>Receive direct </a:t>
            </a:r>
            <a:r>
              <a:rPr i="1" lang="en" sz="1600">
                <a:solidFill>
                  <a:srgbClr val="FF9900"/>
                </a:solidFill>
                <a:latin typeface="Source Sans Pro"/>
                <a:ea typeface="Source Sans Pro"/>
                <a:cs typeface="Source Sans Pro"/>
                <a:sym typeface="Source Sans Pro"/>
              </a:rPr>
              <a:t>user feedback</a:t>
            </a:r>
            <a:r>
              <a:rPr i="1" lang="en" sz="1600">
                <a:solidFill>
                  <a:srgbClr val="434343"/>
                </a:solidFill>
                <a:latin typeface="Source Sans Pro"/>
                <a:ea typeface="Source Sans Pro"/>
                <a:cs typeface="Source Sans Pro"/>
                <a:sym typeface="Source Sans Pro"/>
              </a:rPr>
              <a:t>, </a:t>
            </a:r>
            <a:r>
              <a:rPr i="1" lang="en" sz="1600">
                <a:solidFill>
                  <a:srgbClr val="FF9900"/>
                </a:solidFill>
                <a:latin typeface="Source Sans Pro"/>
                <a:ea typeface="Source Sans Pro"/>
                <a:cs typeface="Source Sans Pro"/>
                <a:sym typeface="Source Sans Pro"/>
              </a:rPr>
              <a:t>correct problems </a:t>
            </a:r>
            <a:r>
              <a:rPr i="1" lang="en" sz="1600">
                <a:solidFill>
                  <a:srgbClr val="434343"/>
                </a:solidFill>
                <a:latin typeface="Source Sans Pro"/>
                <a:ea typeface="Source Sans Pro"/>
                <a:cs typeface="Source Sans Pro"/>
                <a:sym typeface="Source Sans Pro"/>
              </a:rPr>
              <a:t>and</a:t>
            </a:r>
            <a:r>
              <a:rPr i="1" lang="en" sz="1600">
                <a:solidFill>
                  <a:srgbClr val="FF9900"/>
                </a:solidFill>
                <a:latin typeface="Source Sans Pro"/>
                <a:ea typeface="Source Sans Pro"/>
                <a:cs typeface="Source Sans Pro"/>
                <a:sym typeface="Source Sans Pro"/>
              </a:rPr>
              <a:t> improve features</a:t>
            </a:r>
            <a:r>
              <a:rPr i="1" lang="en" sz="1600">
                <a:solidFill>
                  <a:srgbClr val="434343"/>
                </a:solidFill>
                <a:latin typeface="Source Sans Pro"/>
                <a:ea typeface="Source Sans Pro"/>
                <a:cs typeface="Source Sans Pro"/>
                <a:sym typeface="Source Sans Pro"/>
              </a:rPr>
              <a:t> </a:t>
            </a:r>
            <a:r>
              <a:rPr i="1" lang="en" sz="1600" u="sng">
                <a:solidFill>
                  <a:srgbClr val="434343"/>
                </a:solidFill>
                <a:latin typeface="Source Sans Pro"/>
                <a:ea typeface="Source Sans Pro"/>
                <a:cs typeface="Source Sans Pro"/>
                <a:sym typeface="Source Sans Pro"/>
              </a:rPr>
              <a:t>from the onset!</a:t>
            </a:r>
            <a:endParaRPr i="1" sz="1600" u="sng">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1600">
              <a:solidFill>
                <a:srgbClr val="434343"/>
              </a:solidFill>
              <a:latin typeface="Source Sans Pro"/>
              <a:ea typeface="Source Sans Pro"/>
              <a:cs typeface="Source Sans Pro"/>
              <a:sym typeface="Source Sans Pro"/>
            </a:endParaRPr>
          </a:p>
          <a:p>
            <a:pPr indent="-330200" lvl="0" marL="457200" rtl="0" algn="l">
              <a:spcBef>
                <a:spcPts val="0"/>
              </a:spcBef>
              <a:spcAft>
                <a:spcPts val="0"/>
              </a:spcAft>
              <a:buClr>
                <a:srgbClr val="434343"/>
              </a:buClr>
              <a:buSzPts val="1600"/>
              <a:buFont typeface="Source Sans Pro"/>
              <a:buChar char="●"/>
            </a:pPr>
            <a:r>
              <a:rPr b="1" lang="en" sz="1600">
                <a:solidFill>
                  <a:srgbClr val="FF9900"/>
                </a:solidFill>
                <a:latin typeface="Source Sans Pro"/>
                <a:ea typeface="Source Sans Pro"/>
                <a:cs typeface="Source Sans Pro"/>
                <a:sym typeface="Source Sans Pro"/>
              </a:rPr>
              <a:t>Dissemination </a:t>
            </a:r>
            <a:endParaRPr b="1" sz="1600">
              <a:solidFill>
                <a:srgbClr val="FF9900"/>
              </a:solidFill>
              <a:latin typeface="Source Sans Pro"/>
              <a:ea typeface="Source Sans Pro"/>
              <a:cs typeface="Source Sans Pro"/>
              <a:sym typeface="Source Sans Pro"/>
            </a:endParaRPr>
          </a:p>
          <a:p>
            <a:pPr indent="-330200" lvl="1" marL="914400" rtl="0" algn="l">
              <a:spcBef>
                <a:spcPts val="0"/>
              </a:spcBef>
              <a:spcAft>
                <a:spcPts val="0"/>
              </a:spcAft>
              <a:buClr>
                <a:srgbClr val="434343"/>
              </a:buClr>
              <a:buSzPts val="1600"/>
              <a:buFont typeface="Source Sans Pro"/>
              <a:buChar char="○"/>
            </a:pPr>
            <a:r>
              <a:rPr i="1" lang="en" sz="1600">
                <a:solidFill>
                  <a:srgbClr val="434343"/>
                </a:solidFill>
                <a:latin typeface="Source Sans Pro"/>
                <a:ea typeface="Source Sans Pro"/>
                <a:cs typeface="Source Sans Pro"/>
                <a:sym typeface="Source Sans Pro"/>
              </a:rPr>
              <a:t>Provide </a:t>
            </a:r>
            <a:r>
              <a:rPr i="1" lang="en" sz="1600">
                <a:solidFill>
                  <a:srgbClr val="FF9900"/>
                </a:solidFill>
                <a:latin typeface="Source Sans Pro"/>
                <a:ea typeface="Source Sans Pro"/>
                <a:cs typeface="Source Sans Pro"/>
                <a:sym typeface="Source Sans Pro"/>
              </a:rPr>
              <a:t>user documentation</a:t>
            </a:r>
            <a:r>
              <a:rPr i="1" lang="en" sz="1600">
                <a:solidFill>
                  <a:srgbClr val="434343"/>
                </a:solidFill>
                <a:latin typeface="Source Sans Pro"/>
                <a:ea typeface="Source Sans Pro"/>
                <a:cs typeface="Source Sans Pro"/>
                <a:sym typeface="Source Sans Pro"/>
              </a:rPr>
              <a:t>,  </a:t>
            </a:r>
            <a:r>
              <a:rPr i="1" lang="en" sz="1600">
                <a:solidFill>
                  <a:srgbClr val="FF9900"/>
                </a:solidFill>
                <a:latin typeface="Source Sans Pro"/>
                <a:ea typeface="Source Sans Pro"/>
                <a:cs typeface="Source Sans Pro"/>
                <a:sym typeface="Source Sans Pro"/>
              </a:rPr>
              <a:t>tutorials</a:t>
            </a:r>
            <a:r>
              <a:rPr i="1" lang="en" sz="1600">
                <a:solidFill>
                  <a:srgbClr val="434343"/>
                </a:solidFill>
                <a:latin typeface="Source Sans Pro"/>
                <a:ea typeface="Source Sans Pro"/>
                <a:cs typeface="Source Sans Pro"/>
                <a:sym typeface="Source Sans Pro"/>
              </a:rPr>
              <a:t>, </a:t>
            </a:r>
            <a:r>
              <a:rPr i="1" lang="en" sz="1600">
                <a:solidFill>
                  <a:srgbClr val="FF9900"/>
                </a:solidFill>
                <a:latin typeface="Source Sans Pro"/>
                <a:ea typeface="Source Sans Pro"/>
                <a:cs typeface="Source Sans Pro"/>
                <a:sym typeface="Source Sans Pro"/>
              </a:rPr>
              <a:t>training workshops</a:t>
            </a:r>
            <a:r>
              <a:rPr i="1" lang="en" sz="1600">
                <a:solidFill>
                  <a:srgbClr val="434343"/>
                </a:solidFill>
                <a:latin typeface="Source Sans Pro"/>
                <a:ea typeface="Source Sans Pro"/>
                <a:cs typeface="Source Sans Pro"/>
                <a:sym typeface="Source Sans Pro"/>
              </a:rPr>
              <a:t>, and </a:t>
            </a:r>
            <a:r>
              <a:rPr i="1" lang="en" sz="1600">
                <a:solidFill>
                  <a:srgbClr val="FF9900"/>
                </a:solidFill>
                <a:latin typeface="Source Sans Pro"/>
                <a:ea typeface="Source Sans Pro"/>
                <a:cs typeface="Source Sans Pro"/>
                <a:sym typeface="Source Sans Pro"/>
              </a:rPr>
              <a:t>blogs</a:t>
            </a:r>
            <a:r>
              <a:rPr i="1" lang="en" sz="1600">
                <a:solidFill>
                  <a:srgbClr val="434343"/>
                </a:solidFill>
                <a:latin typeface="Source Sans Pro"/>
                <a:ea typeface="Source Sans Pro"/>
                <a:cs typeface="Source Sans Pro"/>
                <a:sym typeface="Source Sans Pro"/>
              </a:rPr>
              <a:t> to </a:t>
            </a:r>
            <a:r>
              <a:rPr i="1" lang="en" sz="1600">
                <a:solidFill>
                  <a:srgbClr val="FF9900"/>
                </a:solidFill>
                <a:latin typeface="Source Sans Pro"/>
                <a:ea typeface="Source Sans Pro"/>
                <a:cs typeface="Source Sans Pro"/>
                <a:sym typeface="Source Sans Pro"/>
              </a:rPr>
              <a:t>educate</a:t>
            </a:r>
            <a:r>
              <a:rPr i="1" lang="en" sz="1600">
                <a:solidFill>
                  <a:srgbClr val="434343"/>
                </a:solidFill>
                <a:latin typeface="Source Sans Pro"/>
                <a:ea typeface="Source Sans Pro"/>
                <a:cs typeface="Source Sans Pro"/>
                <a:sym typeface="Source Sans Pro"/>
              </a:rPr>
              <a:t>, support </a:t>
            </a:r>
            <a:r>
              <a:rPr i="1" lang="en" sz="1600">
                <a:solidFill>
                  <a:srgbClr val="FF9900"/>
                </a:solidFill>
                <a:latin typeface="Source Sans Pro"/>
                <a:ea typeface="Source Sans Pro"/>
                <a:cs typeface="Source Sans Pro"/>
                <a:sym typeface="Source Sans Pro"/>
              </a:rPr>
              <a:t>widespread use </a:t>
            </a:r>
            <a:r>
              <a:rPr i="1" lang="en" sz="1600">
                <a:solidFill>
                  <a:srgbClr val="434343"/>
                </a:solidFill>
                <a:latin typeface="Source Sans Pro"/>
                <a:ea typeface="Source Sans Pro"/>
                <a:cs typeface="Source Sans Pro"/>
                <a:sym typeface="Source Sans Pro"/>
              </a:rPr>
              <a:t>and </a:t>
            </a:r>
            <a:r>
              <a:rPr i="1" lang="en" sz="1600">
                <a:solidFill>
                  <a:srgbClr val="FF9900"/>
                </a:solidFill>
                <a:latin typeface="Source Sans Pro"/>
                <a:ea typeface="Source Sans Pro"/>
                <a:cs typeface="Source Sans Pro"/>
                <a:sym typeface="Source Sans Pro"/>
              </a:rPr>
              <a:t>long-term sustainability</a:t>
            </a:r>
            <a:r>
              <a:rPr i="1" lang="en" sz="1600">
                <a:solidFill>
                  <a:srgbClr val="434343"/>
                </a:solidFill>
                <a:latin typeface="Source Sans Pro"/>
                <a:ea typeface="Source Sans Pro"/>
                <a:cs typeface="Source Sans Pro"/>
                <a:sym typeface="Source Sans Pro"/>
              </a:rPr>
              <a:t>.</a:t>
            </a:r>
            <a:endParaRPr i="1" sz="16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br>
              <a:rPr lang="en" sz="1600">
                <a:solidFill>
                  <a:srgbClr val="434343"/>
                </a:solidFill>
                <a:latin typeface="Source Sans Pro"/>
                <a:ea typeface="Source Sans Pro"/>
                <a:cs typeface="Source Sans Pro"/>
                <a:sym typeface="Source Sans Pro"/>
              </a:rPr>
            </a:br>
            <a:endParaRPr b="1" sz="1600">
              <a:solidFill>
                <a:srgbClr val="434343"/>
              </a:solidFill>
              <a:latin typeface="Source Sans Pro"/>
              <a:ea typeface="Source Sans Pro"/>
              <a:cs typeface="Source Sans Pro"/>
              <a:sym typeface="Source Sans Pro"/>
            </a:endParaRPr>
          </a:p>
        </p:txBody>
      </p:sp>
      <p:sp>
        <p:nvSpPr>
          <p:cNvPr id="121" name="Google Shape;121;p19"/>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pic>
        <p:nvPicPr>
          <p:cNvPr id="122" name="Google Shape;122;p19"/>
          <p:cNvPicPr preferRelativeResize="0"/>
          <p:nvPr/>
        </p:nvPicPr>
        <p:blipFill>
          <a:blip r:embed="rId3">
            <a:alphaModFix/>
          </a:blip>
          <a:stretch>
            <a:fillRect/>
          </a:stretch>
        </p:blipFill>
        <p:spPr>
          <a:xfrm>
            <a:off x="5274825" y="836325"/>
            <a:ext cx="3698100" cy="3698100"/>
          </a:xfrm>
          <a:prstGeom prst="rect">
            <a:avLst/>
          </a:prstGeom>
          <a:noFill/>
          <a:ln>
            <a:noFill/>
          </a:ln>
        </p:spPr>
      </p:pic>
      <p:sp>
        <p:nvSpPr>
          <p:cNvPr id="123" name="Google Shape;123;p19"/>
          <p:cNvSpPr txBox="1"/>
          <p:nvPr/>
        </p:nvSpPr>
        <p:spPr>
          <a:xfrm>
            <a:off x="361650" y="4179100"/>
            <a:ext cx="55053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434343"/>
                </a:solidFill>
                <a:latin typeface="Source Sans Pro"/>
                <a:ea typeface="Source Sans Pro"/>
                <a:cs typeface="Source Sans Pro"/>
                <a:sym typeface="Source Sans Pro"/>
              </a:rPr>
              <a:t>Community will continue the project after funding ends!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0"/>
          <p:cNvSpPr txBox="1"/>
          <p:nvPr>
            <p:ph type="title"/>
          </p:nvPr>
        </p:nvSpPr>
        <p:spPr>
          <a:xfrm>
            <a:off x="196100" y="956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434343"/>
                </a:solidFill>
                <a:latin typeface="Source Sans Pro"/>
                <a:ea typeface="Source Sans Pro"/>
                <a:cs typeface="Source Sans Pro"/>
                <a:sym typeface="Source Sans Pro"/>
              </a:rPr>
              <a:t>The road ahead… </a:t>
            </a:r>
            <a:r>
              <a:rPr b="1" lang="en">
                <a:solidFill>
                  <a:srgbClr val="FF9900"/>
                </a:solidFill>
                <a:latin typeface="Source Sans Pro"/>
                <a:ea typeface="Source Sans Pro"/>
                <a:cs typeface="Source Sans Pro"/>
                <a:sym typeface="Source Sans Pro"/>
              </a:rPr>
              <a:t> </a:t>
            </a:r>
            <a:endParaRPr b="1">
              <a:solidFill>
                <a:srgbClr val="434343"/>
              </a:solidFill>
              <a:latin typeface="Source Sans Pro"/>
              <a:ea typeface="Source Sans Pro"/>
              <a:cs typeface="Source Sans Pro"/>
              <a:sym typeface="Source Sans Pro"/>
            </a:endParaRPr>
          </a:p>
        </p:txBody>
      </p:sp>
      <p:sp>
        <p:nvSpPr>
          <p:cNvPr id="129" name="Google Shape;129;p20"/>
          <p:cNvSpPr txBox="1"/>
          <p:nvPr/>
        </p:nvSpPr>
        <p:spPr>
          <a:xfrm>
            <a:off x="386150" y="890950"/>
            <a:ext cx="4800600" cy="366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FF9900"/>
                </a:solidFill>
                <a:latin typeface="Source Sans Pro"/>
                <a:ea typeface="Source Sans Pro"/>
                <a:cs typeface="Source Sans Pro"/>
                <a:sym typeface="Source Sans Pro"/>
              </a:rPr>
              <a:t>Community building</a:t>
            </a:r>
            <a:r>
              <a:rPr lang="en" sz="2000">
                <a:solidFill>
                  <a:srgbClr val="434343"/>
                </a:solidFill>
                <a:latin typeface="Source Sans Pro"/>
                <a:ea typeface="Source Sans Pro"/>
                <a:cs typeface="Source Sans Pro"/>
                <a:sym typeface="Source Sans Pro"/>
              </a:rPr>
              <a:t>… </a:t>
            </a:r>
            <a:endParaRPr sz="2000">
              <a:solidFill>
                <a:srgbClr val="434343"/>
              </a:solidFill>
              <a:latin typeface="Source Sans Pro"/>
              <a:ea typeface="Source Sans Pro"/>
              <a:cs typeface="Source Sans Pro"/>
              <a:sym typeface="Source Sans Pro"/>
            </a:endParaRPr>
          </a:p>
          <a:p>
            <a:pPr indent="457200" lvl="0" marL="457200" rtl="0" algn="l">
              <a:spcBef>
                <a:spcPts val="0"/>
              </a:spcBef>
              <a:spcAft>
                <a:spcPts val="0"/>
              </a:spcAft>
              <a:buNone/>
            </a:pPr>
            <a:r>
              <a:rPr lang="en" sz="2000">
                <a:solidFill>
                  <a:srgbClr val="FF9900"/>
                </a:solidFill>
                <a:latin typeface="Source Sans Pro"/>
                <a:ea typeface="Source Sans Pro"/>
                <a:cs typeface="Source Sans Pro"/>
                <a:sym typeface="Source Sans Pro"/>
              </a:rPr>
              <a:t>Collaboration</a:t>
            </a:r>
            <a:r>
              <a:rPr lang="en" sz="2000">
                <a:solidFill>
                  <a:srgbClr val="434343"/>
                </a:solidFill>
                <a:latin typeface="Source Sans Pro"/>
                <a:ea typeface="Source Sans Pro"/>
                <a:cs typeface="Source Sans Pro"/>
                <a:sym typeface="Source Sans Pro"/>
              </a:rPr>
              <a:t>… </a:t>
            </a:r>
            <a:endParaRPr sz="2000">
              <a:solidFill>
                <a:srgbClr val="434343"/>
              </a:solidFill>
              <a:latin typeface="Source Sans Pro"/>
              <a:ea typeface="Source Sans Pro"/>
              <a:cs typeface="Source Sans Pro"/>
              <a:sym typeface="Source Sans Pro"/>
            </a:endParaRPr>
          </a:p>
          <a:p>
            <a:pPr indent="457200" lvl="0" marL="1371600" rtl="0" algn="l">
              <a:spcBef>
                <a:spcPts val="0"/>
              </a:spcBef>
              <a:spcAft>
                <a:spcPts val="0"/>
              </a:spcAft>
              <a:buNone/>
            </a:pPr>
            <a:r>
              <a:rPr lang="en" sz="2000">
                <a:solidFill>
                  <a:srgbClr val="FF9900"/>
                </a:solidFill>
                <a:latin typeface="Source Sans Pro"/>
                <a:ea typeface="Source Sans Pro"/>
                <a:cs typeface="Source Sans Pro"/>
                <a:sym typeface="Source Sans Pro"/>
              </a:rPr>
              <a:t>Team science</a:t>
            </a:r>
            <a:r>
              <a:rPr lang="en" sz="2000">
                <a:solidFill>
                  <a:srgbClr val="434343"/>
                </a:solidFill>
                <a:latin typeface="Source Sans Pro"/>
                <a:ea typeface="Source Sans Pro"/>
                <a:cs typeface="Source Sans Pro"/>
                <a:sym typeface="Source Sans Pro"/>
              </a:rPr>
              <a:t>…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b="1" lang="en" sz="2600">
                <a:solidFill>
                  <a:srgbClr val="434343"/>
                </a:solidFill>
                <a:latin typeface="Source Sans Pro"/>
                <a:ea typeface="Source Sans Pro"/>
                <a:cs typeface="Source Sans Pro"/>
                <a:sym typeface="Source Sans Pro"/>
              </a:rPr>
              <a:t>It’s a challenge!</a:t>
            </a:r>
            <a:br>
              <a:rPr lang="en" sz="2000">
                <a:solidFill>
                  <a:srgbClr val="434343"/>
                </a:solidFill>
                <a:latin typeface="Source Sans Pro"/>
                <a:ea typeface="Source Sans Pro"/>
                <a:cs typeface="Source Sans Pro"/>
                <a:sym typeface="Source Sans Pro"/>
              </a:rPr>
            </a:br>
            <a:br>
              <a:rPr lang="en" sz="2000">
                <a:solidFill>
                  <a:srgbClr val="434343"/>
                </a:solidFill>
                <a:latin typeface="Source Sans Pro"/>
                <a:ea typeface="Source Sans Pro"/>
                <a:cs typeface="Source Sans Pro"/>
                <a:sym typeface="Source Sans Pro"/>
              </a:rPr>
            </a:br>
            <a:r>
              <a:rPr lang="en" sz="2000">
                <a:solidFill>
                  <a:srgbClr val="434343"/>
                </a:solidFill>
                <a:latin typeface="Source Sans Pro"/>
                <a:ea typeface="Source Sans Pro"/>
                <a:cs typeface="Source Sans Pro"/>
                <a:sym typeface="Source Sans Pro"/>
              </a:rPr>
              <a:t>BUT…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t/>
            </a:r>
            <a:endParaRPr sz="2000">
              <a:solidFill>
                <a:srgbClr val="434343"/>
              </a:solidFill>
              <a:latin typeface="Source Sans Pro"/>
              <a:ea typeface="Source Sans Pro"/>
              <a:cs typeface="Source Sans Pro"/>
              <a:sym typeface="Source Sans Pro"/>
            </a:endParaRPr>
          </a:p>
          <a:p>
            <a:pPr indent="0" lvl="0" marL="0" rtl="0" algn="l">
              <a:spcBef>
                <a:spcPts val="0"/>
              </a:spcBef>
              <a:spcAft>
                <a:spcPts val="0"/>
              </a:spcAft>
              <a:buNone/>
            </a:pPr>
            <a:r>
              <a:rPr b="1" lang="en" sz="2000">
                <a:solidFill>
                  <a:srgbClr val="434343"/>
                </a:solidFill>
                <a:latin typeface="Source Sans Pro"/>
                <a:ea typeface="Source Sans Pro"/>
                <a:cs typeface="Source Sans Pro"/>
                <a:sym typeface="Source Sans Pro"/>
              </a:rPr>
              <a:t>It’s the way forward for </a:t>
            </a:r>
            <a:r>
              <a:rPr b="1" lang="en" sz="2000">
                <a:solidFill>
                  <a:srgbClr val="FF9900"/>
                </a:solidFill>
                <a:latin typeface="Source Sans Pro"/>
                <a:ea typeface="Source Sans Pro"/>
                <a:cs typeface="Source Sans Pro"/>
                <a:sym typeface="Source Sans Pro"/>
              </a:rPr>
              <a:t>Open Science</a:t>
            </a:r>
            <a:r>
              <a:rPr b="1" lang="en" sz="2000">
                <a:solidFill>
                  <a:srgbClr val="434343"/>
                </a:solidFill>
                <a:latin typeface="Source Sans Pro"/>
                <a:ea typeface="Source Sans Pro"/>
                <a:cs typeface="Source Sans Pro"/>
                <a:sym typeface="Source Sans Pro"/>
              </a:rPr>
              <a:t>!</a:t>
            </a:r>
            <a:endParaRPr b="1" sz="2000">
              <a:solidFill>
                <a:srgbClr val="434343"/>
              </a:solidFill>
              <a:latin typeface="Source Sans Pro"/>
              <a:ea typeface="Source Sans Pro"/>
              <a:cs typeface="Source Sans Pro"/>
              <a:sym typeface="Source Sans Pro"/>
            </a:endParaRPr>
          </a:p>
          <a:p>
            <a:pPr indent="457200" lvl="0" marL="457200" rtl="0" algn="l">
              <a:spcBef>
                <a:spcPts val="0"/>
              </a:spcBef>
              <a:spcAft>
                <a:spcPts val="0"/>
              </a:spcAft>
              <a:buNone/>
            </a:pPr>
            <a:r>
              <a:rPr lang="en" sz="2000">
                <a:solidFill>
                  <a:srgbClr val="434343"/>
                </a:solidFill>
                <a:latin typeface="Source Sans Pro"/>
                <a:ea typeface="Source Sans Pro"/>
                <a:cs typeface="Source Sans Pro"/>
                <a:sym typeface="Source Sans Pro"/>
              </a:rPr>
              <a:t> </a:t>
            </a:r>
            <a:endParaRPr sz="2000">
              <a:solidFill>
                <a:srgbClr val="434343"/>
              </a:solidFill>
              <a:latin typeface="Source Sans Pro"/>
              <a:ea typeface="Source Sans Pro"/>
              <a:cs typeface="Source Sans Pro"/>
              <a:sym typeface="Source Sans Pro"/>
            </a:endParaRPr>
          </a:p>
        </p:txBody>
      </p:sp>
      <p:sp>
        <p:nvSpPr>
          <p:cNvPr id="130" name="Google Shape;130;p20"/>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pic>
        <p:nvPicPr>
          <p:cNvPr id="131" name="Google Shape;131;p20"/>
          <p:cNvPicPr preferRelativeResize="0"/>
          <p:nvPr/>
        </p:nvPicPr>
        <p:blipFill>
          <a:blip r:embed="rId3">
            <a:alphaModFix/>
          </a:blip>
          <a:stretch>
            <a:fillRect/>
          </a:stretch>
        </p:blipFill>
        <p:spPr>
          <a:xfrm>
            <a:off x="4863725" y="497875"/>
            <a:ext cx="3992875" cy="399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1"/>
          <p:cNvSpPr txBox="1"/>
          <p:nvPr>
            <p:ph type="title"/>
          </p:nvPr>
        </p:nvSpPr>
        <p:spPr>
          <a:xfrm>
            <a:off x="311700" y="22375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b="1" lang="en">
                <a:solidFill>
                  <a:srgbClr val="FF9900"/>
                </a:solidFill>
                <a:latin typeface="Source Sans Pro"/>
                <a:ea typeface="Source Sans Pro"/>
                <a:cs typeface="Source Sans Pro"/>
                <a:sym typeface="Source Sans Pro"/>
              </a:rPr>
              <a:t>Thank you</a:t>
            </a:r>
            <a:r>
              <a:rPr b="1" lang="en">
                <a:solidFill>
                  <a:srgbClr val="434343"/>
                </a:solidFill>
                <a:latin typeface="Source Sans Pro"/>
                <a:ea typeface="Source Sans Pro"/>
                <a:cs typeface="Source Sans Pro"/>
                <a:sym typeface="Source Sans Pro"/>
              </a:rPr>
              <a:t> for your attention!</a:t>
            </a:r>
            <a:endParaRPr b="1">
              <a:solidFill>
                <a:srgbClr val="434343"/>
              </a:solidFill>
              <a:latin typeface="Source Sans Pro"/>
              <a:ea typeface="Source Sans Pro"/>
              <a:cs typeface="Source Sans Pro"/>
              <a:sym typeface="Source Sans Pro"/>
            </a:endParaRPr>
          </a:p>
        </p:txBody>
      </p:sp>
      <p:pic>
        <p:nvPicPr>
          <p:cNvPr id="137" name="Google Shape;137;p21"/>
          <p:cNvPicPr preferRelativeResize="0"/>
          <p:nvPr/>
        </p:nvPicPr>
        <p:blipFill>
          <a:blip r:embed="rId3">
            <a:alphaModFix/>
          </a:blip>
          <a:stretch>
            <a:fillRect/>
          </a:stretch>
        </p:blipFill>
        <p:spPr>
          <a:xfrm>
            <a:off x="2557425" y="946338"/>
            <a:ext cx="4029125" cy="4029125"/>
          </a:xfrm>
          <a:prstGeom prst="rect">
            <a:avLst/>
          </a:prstGeom>
          <a:noFill/>
          <a:ln>
            <a:noFill/>
          </a:ln>
        </p:spPr>
      </p:pic>
      <p:sp>
        <p:nvSpPr>
          <p:cNvPr id="138" name="Google Shape;138;p21"/>
          <p:cNvSpPr txBox="1"/>
          <p:nvPr/>
        </p:nvSpPr>
        <p:spPr>
          <a:xfrm>
            <a:off x="7352700" y="4743300"/>
            <a:ext cx="179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9900"/>
                </a:solidFill>
                <a:latin typeface="Source Sans Pro"/>
                <a:ea typeface="Source Sans Pro"/>
                <a:cs typeface="Source Sans Pro"/>
                <a:sym typeface="Source Sans Pro"/>
              </a:rPr>
              <a:t>https://storyset.com/</a:t>
            </a:r>
            <a:endParaRPr>
              <a:solidFill>
                <a:srgbClr val="FF9900"/>
              </a:solidFill>
              <a:latin typeface="Source Sans Pro"/>
              <a:ea typeface="Source Sans Pro"/>
              <a:cs typeface="Source Sans Pro"/>
              <a:sym typeface="Source Sans Pro"/>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